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8"/>
  </p:notesMasterIdLst>
  <p:handoutMasterIdLst>
    <p:handoutMasterId r:id="rId59"/>
  </p:handoutMasterIdLst>
  <p:sldIdLst>
    <p:sldId id="1016" r:id="rId2"/>
    <p:sldId id="1017" r:id="rId3"/>
    <p:sldId id="947" r:id="rId4"/>
    <p:sldId id="948" r:id="rId5"/>
    <p:sldId id="1032" r:id="rId6"/>
    <p:sldId id="1007" r:id="rId7"/>
    <p:sldId id="949" r:id="rId8"/>
    <p:sldId id="950" r:id="rId9"/>
    <p:sldId id="951" r:id="rId10"/>
    <p:sldId id="952" r:id="rId11"/>
    <p:sldId id="953" r:id="rId12"/>
    <p:sldId id="954" r:id="rId13"/>
    <p:sldId id="955" r:id="rId14"/>
    <p:sldId id="1030" r:id="rId15"/>
    <p:sldId id="1031" r:id="rId16"/>
    <p:sldId id="1021" r:id="rId17"/>
    <p:sldId id="1022" r:id="rId18"/>
    <p:sldId id="1023" r:id="rId19"/>
    <p:sldId id="1029" r:id="rId20"/>
    <p:sldId id="1026" r:id="rId21"/>
    <p:sldId id="1035" r:id="rId22"/>
    <p:sldId id="1034" r:id="rId23"/>
    <p:sldId id="1033" r:id="rId24"/>
    <p:sldId id="1037" r:id="rId25"/>
    <p:sldId id="1036" r:id="rId26"/>
    <p:sldId id="1038" r:id="rId27"/>
    <p:sldId id="1025" r:id="rId28"/>
    <p:sldId id="1039" r:id="rId29"/>
    <p:sldId id="1040" r:id="rId30"/>
    <p:sldId id="1042" r:id="rId31"/>
    <p:sldId id="1043" r:id="rId32"/>
    <p:sldId id="956" r:id="rId33"/>
    <p:sldId id="957" r:id="rId34"/>
    <p:sldId id="958" r:id="rId35"/>
    <p:sldId id="959" r:id="rId36"/>
    <p:sldId id="960" r:id="rId37"/>
    <p:sldId id="961" r:id="rId38"/>
    <p:sldId id="962" r:id="rId39"/>
    <p:sldId id="963" r:id="rId40"/>
    <p:sldId id="964" r:id="rId41"/>
    <p:sldId id="965" r:id="rId42"/>
    <p:sldId id="966" r:id="rId43"/>
    <p:sldId id="967" r:id="rId44"/>
    <p:sldId id="968" r:id="rId45"/>
    <p:sldId id="969" r:id="rId46"/>
    <p:sldId id="970" r:id="rId47"/>
    <p:sldId id="971" r:id="rId48"/>
    <p:sldId id="972" r:id="rId49"/>
    <p:sldId id="973" r:id="rId50"/>
    <p:sldId id="974" r:id="rId51"/>
    <p:sldId id="975" r:id="rId52"/>
    <p:sldId id="1008" r:id="rId53"/>
    <p:sldId id="1011" r:id="rId54"/>
    <p:sldId id="1009" r:id="rId55"/>
    <p:sldId id="1010" r:id="rId56"/>
    <p:sldId id="835" r:id="rId57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6pPr>
    <a:lvl7pPr marL="2742780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7pPr>
    <a:lvl8pPr marL="3199908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8pPr>
    <a:lvl9pPr marL="365703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FFCC99"/>
    <a:srgbClr val="CCFF99"/>
    <a:srgbClr val="CC99FF"/>
    <a:srgbClr val="000066"/>
    <a:srgbClr val="996600"/>
    <a:srgbClr val="4D6997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309" autoAdjust="0"/>
    <p:restoredTop sz="75202" autoAdjust="0"/>
  </p:normalViewPr>
  <p:slideViewPr>
    <p:cSldViewPr>
      <p:cViewPr varScale="1">
        <p:scale>
          <a:sx n="93" d="100"/>
          <a:sy n="93" d="100"/>
        </p:scale>
        <p:origin x="-1208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1782" y="-7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theme" Target="theme/theme1.xml"/><Relationship Id="rId64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notesMaster" Target="notesMasters/notesMaster1.xml"/><Relationship Id="rId59" Type="http://schemas.openxmlformats.org/officeDocument/2006/relationships/handoutMaster" Target="handoutMasters/handoutMaster1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printerSettings" Target="printerSettings/printerSettings1.bin"/><Relationship Id="rId61" Type="http://schemas.openxmlformats.org/officeDocument/2006/relationships/presProps" Target="presProps.xml"/><Relationship Id="rId62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4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6551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6551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D098A0DF-783C-49D9-9260-6806A799FD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0716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3.png>
</file>

<file path=ppt/media/image15.jpg>
</file>

<file path=ppt/media/image16.jpeg>
</file>

<file path=ppt/media/image17.png>
</file>

<file path=ppt/media/image18.JPG>
</file>

<file path=ppt/media/image19.jpe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4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8888" y="720725"/>
            <a:ext cx="4797425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1"/>
            <a:ext cx="5853113" cy="432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4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A0D86A14-AC1F-4C9A-8DDE-CE6B11F311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7597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80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08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03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F1C54646-0D07-4FF9-A023-B10353C3EDA1}" type="slidenum">
              <a:rPr lang="en-GB" smtClean="0"/>
              <a:pPr defTabSz="963613"/>
              <a:t>3</a:t>
            </a:fld>
            <a:endParaRPr lang="en-GB" smtClean="0"/>
          </a:p>
        </p:txBody>
      </p:sp>
      <p:sp>
        <p:nvSpPr>
          <p:cNvPr id="126979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26980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26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36E6405B-F78F-46B5-B6E5-1E5B5CD19155}" type="slidenum">
              <a:rPr lang="en-GB" smtClean="0"/>
              <a:pPr defTabSz="963613"/>
              <a:t>47</a:t>
            </a:fld>
            <a:endParaRPr lang="en-GB" smtClean="0"/>
          </a:p>
        </p:txBody>
      </p:sp>
      <p:sp>
        <p:nvSpPr>
          <p:cNvPr id="139267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9268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2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F9F32F22-692C-441F-AEA6-2A12A7655C77}" type="slidenum">
              <a:rPr lang="en-GB" smtClean="0"/>
              <a:pPr defTabSz="963613"/>
              <a:t>48</a:t>
            </a:fld>
            <a:endParaRPr lang="en-GB" smtClean="0"/>
          </a:p>
        </p:txBody>
      </p:sp>
      <p:sp>
        <p:nvSpPr>
          <p:cNvPr id="138243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8244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FDAF59DD-CBD8-4A55-A5D6-1BA11FFBBA18}" type="slidenum">
              <a:rPr lang="en-GB" smtClean="0"/>
              <a:pPr defTabSz="963613"/>
              <a:t>7</a:t>
            </a:fld>
            <a:endParaRPr lang="en-GB" smtClean="0"/>
          </a:p>
        </p:txBody>
      </p:sp>
      <p:sp>
        <p:nvSpPr>
          <p:cNvPr id="128003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28004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50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CB42298A-3F49-4C80-BB00-5E493BF191B6}" type="slidenum">
              <a:rPr lang="en-GB" smtClean="0"/>
              <a:pPr defTabSz="963613"/>
              <a:t>10</a:t>
            </a:fld>
            <a:endParaRPr lang="en-GB" smtClean="0"/>
          </a:p>
        </p:txBody>
      </p:sp>
      <p:sp>
        <p:nvSpPr>
          <p:cNvPr id="130051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3625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0052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99808E7A-AE55-40C3-A704-52CEB95AC26D}" type="slidenum">
              <a:rPr lang="en-GB" smtClean="0"/>
              <a:pPr defTabSz="963613"/>
              <a:t>11</a:t>
            </a:fld>
            <a:endParaRPr lang="en-GB" smtClean="0"/>
          </a:p>
        </p:txBody>
      </p:sp>
      <p:sp>
        <p:nvSpPr>
          <p:cNvPr id="43011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3625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43012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1F8F4C4C-C06B-46F3-AE53-137131BE020E}" type="slidenum">
              <a:rPr lang="en-GB" smtClean="0"/>
              <a:pPr defTabSz="963613"/>
              <a:t>13</a:t>
            </a:fld>
            <a:endParaRPr lang="en-GB" smtClean="0"/>
          </a:p>
        </p:txBody>
      </p:sp>
      <p:sp>
        <p:nvSpPr>
          <p:cNvPr id="44035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3625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44036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1F8F4C4C-C06B-46F3-AE53-137131BE020E}" type="slidenum">
              <a:rPr lang="en-GB" smtClean="0"/>
              <a:pPr defTabSz="963613"/>
              <a:t>15</a:t>
            </a:fld>
            <a:endParaRPr lang="en-GB" smtClean="0"/>
          </a:p>
        </p:txBody>
      </p:sp>
      <p:sp>
        <p:nvSpPr>
          <p:cNvPr id="44035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3625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44036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0771FB76-BA5D-4D25-9F77-45C123F57537}" type="slidenum">
              <a:rPr lang="en-GB" smtClean="0"/>
              <a:pPr defTabSz="963613"/>
              <a:t>40</a:t>
            </a:fld>
            <a:endParaRPr lang="en-GB" smtClean="0"/>
          </a:p>
        </p:txBody>
      </p:sp>
      <p:sp>
        <p:nvSpPr>
          <p:cNvPr id="133123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3124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648576F9-A16A-4627-AE79-438C1EBD8A5D}" type="slidenum">
              <a:rPr lang="en-GB" smtClean="0"/>
              <a:pPr defTabSz="963613"/>
              <a:t>43</a:t>
            </a:fld>
            <a:endParaRPr lang="en-GB" smtClean="0"/>
          </a:p>
        </p:txBody>
      </p:sp>
      <p:sp>
        <p:nvSpPr>
          <p:cNvPr id="134147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4148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70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B7AEF09B-280C-4F51-A71A-017F83C614AE}" type="slidenum">
              <a:rPr lang="en-GB" smtClean="0"/>
              <a:pPr defTabSz="963613"/>
              <a:t>44</a:t>
            </a:fld>
            <a:endParaRPr lang="en-GB" smtClean="0"/>
          </a:p>
        </p:txBody>
      </p:sp>
      <p:sp>
        <p:nvSpPr>
          <p:cNvPr id="135171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5172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133601" y="1371600"/>
            <a:ext cx="6477000" cy="1752600"/>
          </a:xfrm>
        </p:spPr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133601" y="3733800"/>
            <a:ext cx="6477000" cy="1981200"/>
          </a:xfrm>
        </p:spPr>
        <p:txBody>
          <a:bodyPr/>
          <a:lstStyle>
            <a:lvl1pPr marL="0" indent="0">
              <a:buFont typeface="Wingdings" pitchFamily="2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3pPr>
              <a:defRPr sz="1800"/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2895600"/>
            <a:ext cx="9144000" cy="1028700"/>
          </a:xfrm>
        </p:spPr>
        <p:txBody>
          <a:bodyPr/>
          <a:lstStyle>
            <a:lvl1pPr algn="ctr">
              <a:defRPr sz="4000" b="1">
                <a:latin typeface="+mn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52400" y="114300"/>
            <a:ext cx="8686800" cy="1028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066800"/>
            <a:ext cx="8458200" cy="510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8" r:id="rId3"/>
    <p:sldLayoutId id="2147483656" r:id="rId4"/>
    <p:sldLayoutId id="2147483653" r:id="rId5"/>
    <p:sldLayoutId id="2147483654" r:id="rId6"/>
    <p:sldLayoutId id="2147483657" r:id="rId7"/>
  </p:sldLayoutIdLst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baseline="0">
          <a:solidFill>
            <a:schemeClr val="bg1"/>
          </a:solidFill>
          <a:latin typeface="Gill Sans"/>
          <a:ea typeface="+mj-ea"/>
          <a:cs typeface="Gill San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5pPr>
      <a:lvl6pPr marL="45713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6pPr>
      <a:lvl7pPr marL="91425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7pPr>
      <a:lvl8pPr marL="137139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8pPr>
      <a:lvl9pPr marL="182851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9pPr>
    </p:titleStyle>
    <p:bodyStyle>
      <a:lvl1pPr marL="342848" indent="-342848" algn="l" rtl="0" eaLnBrk="0" fontAlgn="base" hangingPunct="0">
        <a:spcBef>
          <a:spcPct val="25000"/>
        </a:spcBef>
        <a:spcAft>
          <a:spcPct val="25000"/>
        </a:spcAft>
        <a:buClr>
          <a:srgbClr val="5675A9"/>
        </a:buClr>
        <a:buSzPct val="75000"/>
        <a:buFont typeface="Wingdings" charset="2"/>
        <a:buChar char="¢"/>
        <a:defRPr sz="2400" baseline="0">
          <a:solidFill>
            <a:schemeClr val="bg1"/>
          </a:solidFill>
          <a:latin typeface="Gill Sans"/>
          <a:ea typeface="+mn-ea"/>
          <a:cs typeface="Gill Sans"/>
        </a:defRPr>
      </a:lvl1pPr>
      <a:lvl2pPr marL="742836" indent="-285707" algn="l" rtl="0" eaLnBrk="0" fontAlgn="base" hangingPunct="0">
        <a:spcBef>
          <a:spcPct val="10000"/>
        </a:spcBef>
        <a:spcAft>
          <a:spcPct val="10000"/>
        </a:spcAft>
        <a:buClr>
          <a:srgbClr val="5675A9"/>
        </a:buClr>
        <a:buSzPct val="75000"/>
        <a:buFont typeface="Wingdings" charset="2"/>
        <a:buChar char="l"/>
        <a:defRPr sz="2000" baseline="0">
          <a:solidFill>
            <a:schemeClr val="bg1"/>
          </a:solidFill>
          <a:latin typeface="Gill Sans"/>
          <a:cs typeface="Gill Sans"/>
        </a:defRPr>
      </a:lvl2pPr>
      <a:lvl3pPr marL="114282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800" baseline="0">
          <a:solidFill>
            <a:schemeClr val="bg1"/>
          </a:solidFill>
          <a:latin typeface="Gill Sans"/>
          <a:cs typeface="Gill Sans"/>
        </a:defRPr>
      </a:lvl3pPr>
      <a:lvl4pPr marL="159995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4pPr>
      <a:lvl5pPr marL="2057085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5pPr>
      <a:lvl6pPr marL="251421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6pPr>
      <a:lvl7pPr marL="2971344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7pPr>
      <a:lvl8pPr marL="342847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8pPr>
      <a:lvl9pPr marL="3885603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9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1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4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8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08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3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2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4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jpe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jpe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8.JP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9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UniversityOfWaterloo_logo_horiz_rgb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0064" y="0"/>
            <a:ext cx="4393936" cy="1761759"/>
          </a:xfrm>
          <a:prstGeom prst="rect">
            <a:avLst/>
          </a:prstGeom>
        </p:spPr>
      </p:pic>
      <p:sp>
        <p:nvSpPr>
          <p:cNvPr id="8194" name="Rectangle 14"/>
          <p:cNvSpPr>
            <a:spLocks noChangeArrowheads="1"/>
          </p:cNvSpPr>
          <p:nvPr/>
        </p:nvSpPr>
        <p:spPr bwMode="auto">
          <a:xfrm>
            <a:off x="76200" y="1371599"/>
            <a:ext cx="8991600" cy="9144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3600" dirty="0" smtClean="0">
                <a:solidFill>
                  <a:schemeClr val="bg2"/>
                </a:solidFill>
                <a:latin typeface="Gill Sans"/>
                <a:cs typeface="Gill Sans"/>
              </a:rPr>
              <a:t>Big Data Infrastructure</a:t>
            </a:r>
            <a:endParaRPr lang="en-US" sz="360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pic>
        <p:nvPicPr>
          <p:cNvPr id="9" name="Picture 13" descr="creative-commons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1600" y="6358582"/>
            <a:ext cx="1117600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14"/>
          <p:cNvSpPr>
            <a:spLocks noChangeArrowheads="1"/>
          </p:cNvSpPr>
          <p:nvPr/>
        </p:nvSpPr>
        <p:spPr bwMode="auto">
          <a:xfrm>
            <a:off x="76200" y="2971800"/>
            <a:ext cx="89916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800" b="0" dirty="0">
                <a:solidFill>
                  <a:schemeClr val="bg2"/>
                </a:solidFill>
                <a:latin typeface="Gill Sans"/>
                <a:cs typeface="Gill Sans"/>
              </a:rPr>
              <a:t>Week </a:t>
            </a:r>
            <a:r>
              <a:rPr lang="en-US" sz="2800" b="0" dirty="0" smtClean="0">
                <a:solidFill>
                  <a:schemeClr val="bg2"/>
                </a:solidFill>
                <a:latin typeface="Gill Sans"/>
                <a:cs typeface="Gill Sans"/>
              </a:rPr>
              <a:t>5: Analyzing Graphs (1/</a:t>
            </a:r>
            <a:r>
              <a:rPr lang="en-US" sz="2800" b="0" dirty="0">
                <a:solidFill>
                  <a:schemeClr val="bg2"/>
                </a:solidFill>
                <a:latin typeface="Gill Sans"/>
                <a:cs typeface="Gill Sans"/>
              </a:rPr>
              <a:t>2)</a:t>
            </a:r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1371600" y="6324600"/>
            <a:ext cx="690375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This work is licensed under a Creative Commons Attribution-Noncommercial-Share Alike 3.0 United States</a:t>
            </a:r>
            <a:b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See http://creativecommons.org/licenses/by-nc-sa/3.0/us/ for details</a:t>
            </a:r>
          </a:p>
        </p:txBody>
      </p:sp>
      <p:sp>
        <p:nvSpPr>
          <p:cNvPr id="10" name="Rectangle 14"/>
          <p:cNvSpPr>
            <a:spLocks noChangeArrowheads="1"/>
          </p:cNvSpPr>
          <p:nvPr/>
        </p:nvSpPr>
        <p:spPr bwMode="auto">
          <a:xfrm>
            <a:off x="0" y="205740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CS 489/698 Big Data Infrastructure (Winter 2016)</a:t>
            </a:r>
          </a:p>
        </p:txBody>
      </p:sp>
      <p:sp>
        <p:nvSpPr>
          <p:cNvPr id="12" name="Rectangle 14"/>
          <p:cNvSpPr>
            <a:spLocks noChangeArrowheads="1"/>
          </p:cNvSpPr>
          <p:nvPr/>
        </p:nvSpPr>
        <p:spPr bwMode="auto">
          <a:xfrm>
            <a:off x="76200" y="4572000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Jimmy Lin</a:t>
            </a:r>
          </a:p>
          <a:p>
            <a:pPr algn="ctr" eaLnBrk="1" hangingPunct="1"/>
            <a:r>
              <a:rPr lang="en-US" sz="2000" b="0" dirty="0" smtClean="0">
                <a:solidFill>
                  <a:schemeClr val="bg2"/>
                </a:solidFill>
                <a:latin typeface="Gill Sans"/>
                <a:cs typeface="Gill Sans"/>
              </a:rPr>
              <a:t>David R. Cheriton School of Computer Science</a:t>
            </a:r>
          </a:p>
          <a:p>
            <a:pPr algn="ctr" eaLnBrk="1" hangingPunct="1"/>
            <a:r>
              <a:rPr lang="en-US" sz="2000" b="0" dirty="0" smtClean="0">
                <a:solidFill>
                  <a:schemeClr val="bg2"/>
                </a:solidFill>
                <a:latin typeface="Gill Sans"/>
                <a:cs typeface="Gill Sans"/>
              </a:rPr>
              <a:t>University of Waterloo</a:t>
            </a:r>
            <a:endParaRPr lang="en-US" sz="20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1" name="Rectangle 14"/>
          <p:cNvSpPr>
            <a:spLocks noChangeArrowheads="1"/>
          </p:cNvSpPr>
          <p:nvPr/>
        </p:nvSpPr>
        <p:spPr bwMode="auto">
          <a:xfrm>
            <a:off x="76200" y="3352801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smtClean="0">
                <a:solidFill>
                  <a:schemeClr val="bg2"/>
                </a:solidFill>
                <a:latin typeface="Gill Sans"/>
                <a:cs typeface="Gill Sans"/>
              </a:rPr>
              <a:t>February 2, </a:t>
            </a:r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2016</a:t>
            </a:r>
          </a:p>
        </p:txBody>
      </p:sp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1371600" y="5943600"/>
            <a:ext cx="632737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These slides are available at http</a:t>
            </a:r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://</a:t>
            </a:r>
            <a:r>
              <a:rPr lang="en-US" sz="1800" b="0" dirty="0" err="1">
                <a:solidFill>
                  <a:schemeClr val="bg1"/>
                </a:solidFill>
                <a:latin typeface="Gill Sans"/>
                <a:cs typeface="Gill Sans"/>
              </a:rPr>
              <a:t>lintool.github.io</a:t>
            </a:r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/bigdata-2016w</a:t>
            </a:r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176374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Adjacency Matrices</a:t>
            </a:r>
          </a:p>
        </p:txBody>
      </p:sp>
      <p:sp>
        <p:nvSpPr>
          <p:cNvPr id="77827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Wingdings" pitchFamily="2" charset="2"/>
              <a:buNone/>
            </a:pPr>
            <a:r>
              <a:rPr lang="en-GB" dirty="0" smtClean="0"/>
              <a:t>Represent a graph as an </a:t>
            </a:r>
            <a:r>
              <a:rPr lang="en-GB" i="1" dirty="0" smtClean="0"/>
              <a:t>n</a:t>
            </a:r>
            <a:r>
              <a:rPr lang="en-GB" dirty="0" smtClean="0"/>
              <a:t> x </a:t>
            </a:r>
            <a:r>
              <a:rPr lang="en-GB" i="1" dirty="0" smtClean="0"/>
              <a:t>n</a:t>
            </a:r>
            <a:r>
              <a:rPr lang="en-GB" dirty="0" smtClean="0"/>
              <a:t> square matrix </a:t>
            </a:r>
            <a:r>
              <a:rPr lang="en-GB" i="1" dirty="0" smtClean="0"/>
              <a:t>M</a:t>
            </a:r>
          </a:p>
          <a:p>
            <a:pPr lvl="1"/>
            <a:r>
              <a:rPr lang="en-GB" i="1" dirty="0" smtClean="0"/>
              <a:t>n</a:t>
            </a:r>
            <a:r>
              <a:rPr lang="en-GB" dirty="0" smtClean="0"/>
              <a:t> = |V|</a:t>
            </a:r>
          </a:p>
          <a:p>
            <a:pPr lvl="1"/>
            <a:r>
              <a:rPr lang="en-GB" i="1" dirty="0" err="1" smtClean="0"/>
              <a:t>M</a:t>
            </a:r>
            <a:r>
              <a:rPr lang="en-GB" i="1" baseline="-25000" dirty="0" err="1" smtClean="0"/>
              <a:t>ij</a:t>
            </a:r>
            <a:r>
              <a:rPr lang="en-GB" dirty="0" smtClean="0"/>
              <a:t> = 1 means a link from node </a:t>
            </a:r>
            <a:r>
              <a:rPr lang="en-GB" i="1" dirty="0" err="1" smtClean="0"/>
              <a:t>i</a:t>
            </a:r>
            <a:r>
              <a:rPr lang="en-GB" dirty="0" smtClean="0"/>
              <a:t> to </a:t>
            </a:r>
            <a:r>
              <a:rPr lang="en-GB" i="1" dirty="0" smtClean="0"/>
              <a:t>j</a:t>
            </a:r>
          </a:p>
          <a:p>
            <a:endParaRPr lang="en-GB" dirty="0" smtClean="0"/>
          </a:p>
          <a:p>
            <a:pPr lvl="1"/>
            <a:endParaRPr lang="en-GB" dirty="0" smtClean="0"/>
          </a:p>
        </p:txBody>
      </p:sp>
      <p:graphicFrame>
        <p:nvGraphicFramePr>
          <p:cNvPr id="7" name="Group 4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2353197"/>
              </p:ext>
            </p:extLst>
          </p:nvPr>
        </p:nvGraphicFramePr>
        <p:xfrm>
          <a:off x="1143000" y="2971800"/>
          <a:ext cx="2819400" cy="2667002"/>
        </p:xfrm>
        <a:graphic>
          <a:graphicData uri="http://schemas.openxmlformats.org/drawingml/2006/table">
            <a:tbl>
              <a:tblPr/>
              <a:tblGrid>
                <a:gridCol w="563513"/>
                <a:gridCol w="564431"/>
                <a:gridCol w="563513"/>
                <a:gridCol w="564430"/>
                <a:gridCol w="563513"/>
              </a:tblGrid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2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Gill Sans"/>
                        <a:cs typeface="Gill Sans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4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4502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4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77866" name="Oval 7"/>
          <p:cNvSpPr>
            <a:spLocks noChangeArrowheads="1"/>
          </p:cNvSpPr>
          <p:nvPr/>
        </p:nvSpPr>
        <p:spPr bwMode="auto">
          <a:xfrm>
            <a:off x="5334000" y="3429000"/>
            <a:ext cx="533400" cy="5334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>
                <a:solidFill>
                  <a:schemeClr val="bg2"/>
                </a:solidFill>
                <a:latin typeface="Gill Sans"/>
                <a:cs typeface="Gill Sans"/>
              </a:rPr>
              <a:t>1</a:t>
            </a:r>
          </a:p>
        </p:txBody>
      </p:sp>
      <p:sp>
        <p:nvSpPr>
          <p:cNvPr id="77867" name="Oval 10"/>
          <p:cNvSpPr>
            <a:spLocks noChangeArrowheads="1"/>
          </p:cNvSpPr>
          <p:nvPr/>
        </p:nvSpPr>
        <p:spPr bwMode="auto">
          <a:xfrm>
            <a:off x="6781800" y="2743200"/>
            <a:ext cx="533400" cy="5334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>
                <a:solidFill>
                  <a:schemeClr val="bg2"/>
                </a:solidFill>
                <a:latin typeface="Gill Sans"/>
                <a:cs typeface="Gill Sans"/>
              </a:rPr>
              <a:t>2</a:t>
            </a:r>
          </a:p>
        </p:txBody>
      </p:sp>
      <p:sp>
        <p:nvSpPr>
          <p:cNvPr id="77868" name="Oval 11"/>
          <p:cNvSpPr>
            <a:spLocks noChangeArrowheads="1"/>
          </p:cNvSpPr>
          <p:nvPr/>
        </p:nvSpPr>
        <p:spPr bwMode="auto">
          <a:xfrm>
            <a:off x="7924800" y="3886200"/>
            <a:ext cx="533400" cy="5334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>
                <a:solidFill>
                  <a:schemeClr val="bg2"/>
                </a:solidFill>
                <a:latin typeface="Gill Sans"/>
                <a:cs typeface="Gill Sans"/>
              </a:rPr>
              <a:t>3</a:t>
            </a:r>
          </a:p>
        </p:txBody>
      </p:sp>
      <p:sp>
        <p:nvSpPr>
          <p:cNvPr id="77869" name="Oval 12"/>
          <p:cNvSpPr>
            <a:spLocks noChangeArrowheads="1"/>
          </p:cNvSpPr>
          <p:nvPr/>
        </p:nvSpPr>
        <p:spPr bwMode="auto">
          <a:xfrm>
            <a:off x="6324600" y="5105400"/>
            <a:ext cx="533400" cy="5334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>
                <a:solidFill>
                  <a:schemeClr val="bg2"/>
                </a:solidFill>
                <a:latin typeface="Gill Sans"/>
                <a:cs typeface="Gill Sans"/>
              </a:rPr>
              <a:t>4</a:t>
            </a:r>
          </a:p>
        </p:txBody>
      </p:sp>
      <p:cxnSp>
        <p:nvCxnSpPr>
          <p:cNvPr id="77870" name="Curved Connector 14"/>
          <p:cNvCxnSpPr>
            <a:cxnSpLocks noChangeShapeType="1"/>
            <a:stCxn id="77866" idx="0"/>
            <a:endCxn id="77867" idx="2"/>
          </p:cNvCxnSpPr>
          <p:nvPr/>
        </p:nvCxnSpPr>
        <p:spPr bwMode="auto">
          <a:xfrm rot="5400000" flipH="1" flipV="1">
            <a:off x="5981700" y="2628900"/>
            <a:ext cx="419100" cy="1181100"/>
          </a:xfrm>
          <a:prstGeom prst="curvedConnector2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871" name="Curved Connector 14"/>
          <p:cNvCxnSpPr>
            <a:cxnSpLocks noChangeShapeType="1"/>
            <a:stCxn id="77866" idx="4"/>
            <a:endCxn id="77869" idx="2"/>
          </p:cNvCxnSpPr>
          <p:nvPr/>
        </p:nvCxnSpPr>
        <p:spPr bwMode="auto">
          <a:xfrm rot="16200000" flipH="1">
            <a:off x="5257800" y="4305300"/>
            <a:ext cx="1409700" cy="723900"/>
          </a:xfrm>
          <a:prstGeom prst="curvedConnector2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872" name="Curved Connector 14"/>
          <p:cNvCxnSpPr>
            <a:cxnSpLocks noChangeShapeType="1"/>
            <a:stCxn id="77867" idx="4"/>
            <a:endCxn id="77866" idx="6"/>
          </p:cNvCxnSpPr>
          <p:nvPr/>
        </p:nvCxnSpPr>
        <p:spPr bwMode="auto">
          <a:xfrm rot="5400000">
            <a:off x="6248400" y="2895600"/>
            <a:ext cx="419100" cy="1181100"/>
          </a:xfrm>
          <a:prstGeom prst="curvedConnector2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873" name="Curved Connector 14"/>
          <p:cNvCxnSpPr>
            <a:cxnSpLocks noChangeShapeType="1"/>
            <a:stCxn id="77867" idx="6"/>
            <a:endCxn id="77868" idx="0"/>
          </p:cNvCxnSpPr>
          <p:nvPr/>
        </p:nvCxnSpPr>
        <p:spPr bwMode="auto">
          <a:xfrm>
            <a:off x="7315200" y="3009900"/>
            <a:ext cx="876300" cy="876300"/>
          </a:xfrm>
          <a:prstGeom prst="curvedConnector2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874" name="Curved Connector 14"/>
          <p:cNvCxnSpPr>
            <a:cxnSpLocks noChangeShapeType="1"/>
            <a:stCxn id="77867" idx="6"/>
            <a:endCxn id="77869" idx="6"/>
          </p:cNvCxnSpPr>
          <p:nvPr/>
        </p:nvCxnSpPr>
        <p:spPr bwMode="auto">
          <a:xfrm flipH="1">
            <a:off x="6858000" y="3009900"/>
            <a:ext cx="457200" cy="2362200"/>
          </a:xfrm>
          <a:prstGeom prst="curvedConnector3">
            <a:avLst>
              <a:gd name="adj1" fmla="val -50000"/>
            </a:avLst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875" name="Curved Connector 14"/>
          <p:cNvCxnSpPr>
            <a:cxnSpLocks noChangeShapeType="1"/>
            <a:stCxn id="77868" idx="3"/>
            <a:endCxn id="77866" idx="5"/>
          </p:cNvCxnSpPr>
          <p:nvPr/>
        </p:nvCxnSpPr>
        <p:spPr bwMode="auto">
          <a:xfrm rot="5400000" flipH="1">
            <a:off x="6667501" y="3006725"/>
            <a:ext cx="457200" cy="2212975"/>
          </a:xfrm>
          <a:prstGeom prst="curvedConnector3">
            <a:avLst>
              <a:gd name="adj1" fmla="val -67088"/>
            </a:avLst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876" name="Curved Connector 14"/>
          <p:cNvCxnSpPr>
            <a:cxnSpLocks noChangeShapeType="1"/>
            <a:stCxn id="77869" idx="0"/>
            <a:endCxn id="77866" idx="6"/>
          </p:cNvCxnSpPr>
          <p:nvPr/>
        </p:nvCxnSpPr>
        <p:spPr bwMode="auto">
          <a:xfrm rot="16200000" flipV="1">
            <a:off x="5524500" y="4038600"/>
            <a:ext cx="1409700" cy="723900"/>
          </a:xfrm>
          <a:prstGeom prst="curvedConnector2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877" name="Curved Connector 14"/>
          <p:cNvCxnSpPr>
            <a:cxnSpLocks noChangeShapeType="1"/>
            <a:stCxn id="77869" idx="6"/>
            <a:endCxn id="77868" idx="4"/>
          </p:cNvCxnSpPr>
          <p:nvPr/>
        </p:nvCxnSpPr>
        <p:spPr bwMode="auto">
          <a:xfrm flipV="1">
            <a:off x="6858000" y="4419600"/>
            <a:ext cx="1333500" cy="952500"/>
          </a:xfrm>
          <a:prstGeom prst="curvedConnector2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6745754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Adjacency Matrices: Critique</a:t>
            </a:r>
          </a:p>
        </p:txBody>
      </p:sp>
      <p:sp>
        <p:nvSpPr>
          <p:cNvPr id="13315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Advantages:</a:t>
            </a:r>
          </a:p>
          <a:p>
            <a:pPr lvl="1"/>
            <a:r>
              <a:rPr lang="en-GB" dirty="0" smtClean="0"/>
              <a:t>Amenable to mathematical manipulation</a:t>
            </a:r>
          </a:p>
          <a:p>
            <a:pPr lvl="1"/>
            <a:r>
              <a:rPr lang="en-GB" dirty="0" smtClean="0"/>
              <a:t>Iteration over rows and columns corresponds to computations on </a:t>
            </a:r>
            <a:r>
              <a:rPr lang="en-GB" dirty="0" err="1" smtClean="0"/>
              <a:t>outlinks</a:t>
            </a:r>
            <a:r>
              <a:rPr lang="en-GB" dirty="0" smtClean="0"/>
              <a:t> and </a:t>
            </a:r>
            <a:r>
              <a:rPr lang="en-GB" dirty="0" err="1" smtClean="0"/>
              <a:t>inlinks</a:t>
            </a:r>
            <a:endParaRPr lang="en-GB" dirty="0" smtClean="0"/>
          </a:p>
          <a:p>
            <a:r>
              <a:rPr lang="en-GB" dirty="0" smtClean="0"/>
              <a:t>Disadvantages:</a:t>
            </a:r>
          </a:p>
          <a:p>
            <a:pPr lvl="1"/>
            <a:r>
              <a:rPr lang="en-GB" dirty="0" smtClean="0"/>
              <a:t>Lots of zeros for sparse matrices</a:t>
            </a:r>
          </a:p>
          <a:p>
            <a:pPr lvl="1"/>
            <a:r>
              <a:rPr lang="en-GB" dirty="0" smtClean="0"/>
              <a:t>Lots of wasted space</a:t>
            </a:r>
          </a:p>
          <a:p>
            <a:pPr lvl="1"/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2797152223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Adjacency Lists</a:t>
            </a:r>
            <a:endParaRPr lang="en-US" smtClean="0"/>
          </a:p>
        </p:txBody>
      </p:sp>
      <p:sp>
        <p:nvSpPr>
          <p:cNvPr id="7987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None/>
            </a:pPr>
            <a:r>
              <a:rPr lang="en-US" smtClean="0"/>
              <a:t>Take adjacency matrices… and throw away all the zeros</a:t>
            </a:r>
          </a:p>
        </p:txBody>
      </p:sp>
      <p:sp>
        <p:nvSpPr>
          <p:cNvPr id="79914" name="TextBox 5"/>
          <p:cNvSpPr txBox="1">
            <a:spLocks noChangeArrowheads="1"/>
          </p:cNvSpPr>
          <p:nvPr/>
        </p:nvSpPr>
        <p:spPr bwMode="auto">
          <a:xfrm>
            <a:off x="5711825" y="3505200"/>
            <a:ext cx="1330437" cy="18158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1: 2, 4</a:t>
            </a:r>
          </a:p>
          <a:p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2: 1, 3, 4</a:t>
            </a:r>
          </a:p>
          <a:p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3: 1</a:t>
            </a:r>
          </a:p>
          <a:p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4: 1, 3</a:t>
            </a:r>
          </a:p>
        </p:txBody>
      </p:sp>
      <p:sp>
        <p:nvSpPr>
          <p:cNvPr id="79915" name="Right Arrow 6"/>
          <p:cNvSpPr>
            <a:spLocks noChangeArrowheads="1"/>
          </p:cNvSpPr>
          <p:nvPr/>
        </p:nvSpPr>
        <p:spPr bwMode="auto">
          <a:xfrm>
            <a:off x="4487863" y="4191000"/>
            <a:ext cx="769937" cy="381000"/>
          </a:xfrm>
          <a:prstGeom prst="rightArrow">
            <a:avLst>
              <a:gd name="adj1" fmla="val 50000"/>
              <a:gd name="adj2" fmla="val 50053"/>
            </a:avLst>
          </a:prstGeom>
          <a:ln>
            <a:headEnd/>
            <a:tailE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/>
          <a:lstStyle/>
          <a:p>
            <a:endParaRPr lang="en-US">
              <a:latin typeface="Gill Sans"/>
              <a:cs typeface="Gill Sans"/>
            </a:endParaRPr>
          </a:p>
        </p:txBody>
      </p:sp>
      <p:graphicFrame>
        <p:nvGraphicFramePr>
          <p:cNvPr id="7" name="Group 4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8720717"/>
              </p:ext>
            </p:extLst>
          </p:nvPr>
        </p:nvGraphicFramePr>
        <p:xfrm>
          <a:off x="1143000" y="2971800"/>
          <a:ext cx="2819400" cy="2667002"/>
        </p:xfrm>
        <a:graphic>
          <a:graphicData uri="http://schemas.openxmlformats.org/drawingml/2006/table">
            <a:tbl>
              <a:tblPr/>
              <a:tblGrid>
                <a:gridCol w="563513"/>
                <a:gridCol w="564431"/>
                <a:gridCol w="563513"/>
                <a:gridCol w="564430"/>
                <a:gridCol w="563513"/>
              </a:tblGrid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2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4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4502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4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 rot="21067221">
            <a:off x="5806803" y="5654652"/>
            <a:ext cx="288282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Wait, </a:t>
            </a:r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where have we</a:t>
            </a:r>
            <a:b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</a:br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 seen this before?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86199494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9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914" grpId="0"/>
      <p:bldP spid="79915" grpId="0" animBg="1"/>
      <p:bldP spid="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Adjacency Lists: Critique</a:t>
            </a:r>
          </a:p>
        </p:txBody>
      </p:sp>
      <p:sp>
        <p:nvSpPr>
          <p:cNvPr id="15363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Advantages:</a:t>
            </a:r>
          </a:p>
          <a:p>
            <a:pPr lvl="1"/>
            <a:r>
              <a:rPr lang="en-GB" dirty="0" smtClean="0"/>
              <a:t>Much more compact representation</a:t>
            </a:r>
          </a:p>
          <a:p>
            <a:pPr lvl="1"/>
            <a:r>
              <a:rPr lang="en-GB" dirty="0" smtClean="0"/>
              <a:t>Easy to compute over </a:t>
            </a:r>
            <a:r>
              <a:rPr lang="en-GB" dirty="0" err="1" smtClean="0"/>
              <a:t>outlinks</a:t>
            </a:r>
            <a:endParaRPr lang="en-GB" dirty="0" smtClean="0"/>
          </a:p>
          <a:p>
            <a:r>
              <a:rPr lang="en-GB" dirty="0" smtClean="0"/>
              <a:t>Disadvantages:</a:t>
            </a:r>
          </a:p>
          <a:p>
            <a:pPr lvl="1"/>
            <a:r>
              <a:rPr lang="en-GB" dirty="0" smtClean="0"/>
              <a:t>Much more difficult to compute over </a:t>
            </a:r>
            <a:r>
              <a:rPr lang="en-GB" dirty="0" err="1" smtClean="0"/>
              <a:t>inlinks</a:t>
            </a:r>
            <a:endParaRPr lang="en-GB" dirty="0" smtClean="0"/>
          </a:p>
          <a:p>
            <a:pPr lvl="1"/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1385729671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Edge Lists</a:t>
            </a:r>
            <a:endParaRPr lang="en-US" dirty="0" smtClean="0"/>
          </a:p>
        </p:txBody>
      </p:sp>
      <p:sp>
        <p:nvSpPr>
          <p:cNvPr id="7987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None/>
            </a:pPr>
            <a:r>
              <a:rPr lang="en-US" dirty="0" smtClean="0"/>
              <a:t>Explicitly enumerate all edges</a:t>
            </a:r>
          </a:p>
        </p:txBody>
      </p:sp>
      <p:sp>
        <p:nvSpPr>
          <p:cNvPr id="79914" name="TextBox 5"/>
          <p:cNvSpPr txBox="1">
            <a:spLocks noChangeArrowheads="1"/>
          </p:cNvSpPr>
          <p:nvPr/>
        </p:nvSpPr>
        <p:spPr bwMode="auto">
          <a:xfrm>
            <a:off x="5711825" y="2667000"/>
            <a:ext cx="918415" cy="35394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(1, 2)</a:t>
            </a:r>
          </a:p>
          <a:p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(1, 4)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  <a:p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(2, 1)</a:t>
            </a:r>
          </a:p>
          <a:p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(2, 3)</a:t>
            </a:r>
          </a:p>
          <a:p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(2, 4)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  <a:p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(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3, 1)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  <a:p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(4</a:t>
            </a:r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,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 1)</a:t>
            </a:r>
          </a:p>
          <a:p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(4, 3)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9915" name="Right Arrow 6"/>
          <p:cNvSpPr>
            <a:spLocks noChangeArrowheads="1"/>
          </p:cNvSpPr>
          <p:nvPr/>
        </p:nvSpPr>
        <p:spPr bwMode="auto">
          <a:xfrm>
            <a:off x="4487863" y="4191000"/>
            <a:ext cx="769937" cy="381000"/>
          </a:xfrm>
          <a:prstGeom prst="rightArrow">
            <a:avLst>
              <a:gd name="adj1" fmla="val 50000"/>
              <a:gd name="adj2" fmla="val 50053"/>
            </a:avLst>
          </a:prstGeom>
          <a:ln>
            <a:headEnd/>
            <a:tailE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/>
          <a:lstStyle/>
          <a:p>
            <a:endParaRPr lang="en-US">
              <a:latin typeface="Gill Sans"/>
              <a:cs typeface="Gill Sans"/>
            </a:endParaRPr>
          </a:p>
        </p:txBody>
      </p:sp>
      <p:graphicFrame>
        <p:nvGraphicFramePr>
          <p:cNvPr id="7" name="Group 4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776584"/>
              </p:ext>
            </p:extLst>
          </p:nvPr>
        </p:nvGraphicFramePr>
        <p:xfrm>
          <a:off x="1143000" y="2971800"/>
          <a:ext cx="2819400" cy="2667002"/>
        </p:xfrm>
        <a:graphic>
          <a:graphicData uri="http://schemas.openxmlformats.org/drawingml/2006/table">
            <a:tbl>
              <a:tblPr/>
              <a:tblGrid>
                <a:gridCol w="563513"/>
                <a:gridCol w="564431"/>
                <a:gridCol w="563513"/>
                <a:gridCol w="564430"/>
                <a:gridCol w="563513"/>
              </a:tblGrid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2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4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4502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4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6190397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9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914" grpId="0"/>
      <p:bldP spid="79915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Edge Lists: Critique</a:t>
            </a:r>
          </a:p>
        </p:txBody>
      </p:sp>
      <p:sp>
        <p:nvSpPr>
          <p:cNvPr id="15363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Why?</a:t>
            </a:r>
          </a:p>
          <a:p>
            <a:pPr lvl="1"/>
            <a:r>
              <a:rPr lang="en-GB" dirty="0" smtClean="0"/>
              <a:t>Edges arrive in no particular order</a:t>
            </a:r>
          </a:p>
          <a:p>
            <a:pPr lvl="1"/>
            <a:r>
              <a:rPr lang="en-GB" dirty="0" smtClean="0"/>
              <a:t>Sometimes, we want to store inverted edges</a:t>
            </a:r>
          </a:p>
          <a:p>
            <a:r>
              <a:rPr lang="en-GB" dirty="0" smtClean="0"/>
              <a:t>Advantages:</a:t>
            </a:r>
          </a:p>
          <a:p>
            <a:pPr lvl="1"/>
            <a:r>
              <a:rPr lang="en-GB" dirty="0" smtClean="0"/>
              <a:t>Supports the ability to </a:t>
            </a:r>
            <a:r>
              <a:rPr lang="en-GB" dirty="0" smtClean="0"/>
              <a:t>perform </a:t>
            </a:r>
            <a:r>
              <a:rPr lang="en-GB" dirty="0" smtClean="0"/>
              <a:t>edge partitioning</a:t>
            </a:r>
          </a:p>
          <a:p>
            <a:r>
              <a:rPr lang="en-GB" dirty="0" smtClean="0"/>
              <a:t>Disadvantages:</a:t>
            </a:r>
          </a:p>
          <a:p>
            <a:pPr lvl="1"/>
            <a:r>
              <a:rPr lang="en-GB" dirty="0" smtClean="0"/>
              <a:t>Takes a lot of space</a:t>
            </a:r>
          </a:p>
          <a:p>
            <a:pPr lvl="1"/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1495742838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6-01-31 at 3.16.0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299" y="0"/>
            <a:ext cx="6833301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2400" y="152400"/>
            <a:ext cx="60080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Co-occurrence of characters in Les </a:t>
            </a:r>
            <a:r>
              <a:rPr lang="en-US" sz="2400" b="0" dirty="0" err="1">
                <a:solidFill>
                  <a:schemeClr val="bg1"/>
                </a:solidFill>
                <a:latin typeface="Gill Sans"/>
                <a:cs typeface="Gill Sans"/>
              </a:rPr>
              <a:t>Misérables</a:t>
            </a: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</a:p>
        </p:txBody>
      </p:sp>
      <p:sp>
        <p:nvSpPr>
          <p:cNvPr id="6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http://</a:t>
            </a:r>
            <a:r>
              <a:rPr lang="en-US" sz="1000" b="0" dirty="0" err="1">
                <a:solidFill>
                  <a:schemeClr val="bg1"/>
                </a:solidFill>
              </a:rPr>
              <a:t>bost.ocks.org</a:t>
            </a:r>
            <a:r>
              <a:rPr lang="en-US" sz="1000" b="0" dirty="0">
                <a:solidFill>
                  <a:schemeClr val="bg1"/>
                </a:solidFill>
              </a:rPr>
              <a:t>/mike/</a:t>
            </a:r>
            <a:r>
              <a:rPr lang="en-US" sz="1000" b="0" dirty="0" err="1">
                <a:solidFill>
                  <a:schemeClr val="bg1"/>
                </a:solidFill>
              </a:rPr>
              <a:t>miserables</a:t>
            </a:r>
            <a:r>
              <a:rPr lang="en-US" sz="1000" b="0" dirty="0">
                <a:solidFill>
                  <a:schemeClr val="bg1"/>
                </a:solidFill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27342629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6-01-31 at 3.16.2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0"/>
            <a:ext cx="7006907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52400" y="152400"/>
            <a:ext cx="60080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Co-occurrence of characters in Les </a:t>
            </a:r>
            <a:r>
              <a:rPr lang="en-US" sz="2400" b="0" dirty="0" err="1">
                <a:solidFill>
                  <a:schemeClr val="bg1"/>
                </a:solidFill>
                <a:latin typeface="Gill Sans"/>
                <a:cs typeface="Gill Sans"/>
              </a:rPr>
              <a:t>Misérables</a:t>
            </a: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http://</a:t>
            </a:r>
            <a:r>
              <a:rPr lang="en-US" sz="1000" b="0" dirty="0" err="1">
                <a:solidFill>
                  <a:schemeClr val="bg1"/>
                </a:solidFill>
              </a:rPr>
              <a:t>bost.ocks.org</a:t>
            </a:r>
            <a:r>
              <a:rPr lang="en-US" sz="1000" b="0" dirty="0">
                <a:solidFill>
                  <a:schemeClr val="bg1"/>
                </a:solidFill>
              </a:rPr>
              <a:t>/mike/</a:t>
            </a:r>
            <a:r>
              <a:rPr lang="en-US" sz="1000" b="0" dirty="0" err="1">
                <a:solidFill>
                  <a:schemeClr val="bg1"/>
                </a:solidFill>
              </a:rPr>
              <a:t>miserables</a:t>
            </a:r>
            <a:r>
              <a:rPr lang="en-US" sz="1000" b="0" dirty="0">
                <a:solidFill>
                  <a:schemeClr val="bg1"/>
                </a:solidFill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94026781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52400" y="152400"/>
            <a:ext cx="60080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Co-occurrence of characters in Les </a:t>
            </a:r>
            <a:r>
              <a:rPr lang="en-US" sz="2400" b="0" dirty="0" err="1">
                <a:solidFill>
                  <a:schemeClr val="bg1"/>
                </a:solidFill>
                <a:latin typeface="Gill Sans"/>
                <a:cs typeface="Gill Sans"/>
              </a:rPr>
              <a:t>Misérables</a:t>
            </a: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http://</a:t>
            </a:r>
            <a:r>
              <a:rPr lang="en-US" sz="1000" b="0" dirty="0" err="1">
                <a:solidFill>
                  <a:schemeClr val="bg1"/>
                </a:solidFill>
              </a:rPr>
              <a:t>bost.ocks.org</a:t>
            </a:r>
            <a:r>
              <a:rPr lang="en-US" sz="1000" b="0" dirty="0">
                <a:solidFill>
                  <a:schemeClr val="bg1"/>
                </a:solidFill>
              </a:rPr>
              <a:t>/mike/</a:t>
            </a:r>
            <a:r>
              <a:rPr lang="en-US" sz="1000" b="0" dirty="0" err="1">
                <a:solidFill>
                  <a:schemeClr val="bg1"/>
                </a:solidFill>
              </a:rPr>
              <a:t>miserables</a:t>
            </a:r>
            <a:r>
              <a:rPr lang="en-US" sz="1000" b="0" dirty="0">
                <a:solidFill>
                  <a:schemeClr val="bg1"/>
                </a:solidFill>
              </a:rPr>
              <a:t>/</a:t>
            </a:r>
          </a:p>
        </p:txBody>
      </p:sp>
      <p:pic>
        <p:nvPicPr>
          <p:cNvPr id="5" name="Picture 4" descr="Screen Shot 2016-01-31 at 3.20.5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1371600"/>
            <a:ext cx="5016500" cy="4419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 rot="21067221">
            <a:off x="3170097" y="5293695"/>
            <a:ext cx="54374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How are visualizations like this generated?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 rot="21067221">
            <a:off x="5136916" y="5598440"/>
            <a:ext cx="16562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Limitations?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79776819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259080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+mj-ea"/>
                <a:cs typeface="Gill Sans"/>
              </a:rPr>
              <a:t>What</a:t>
            </a:r>
            <a:r>
              <a:rPr kumimoji="0" lang="en-US" sz="3600" b="0" i="0" u="none" strike="noStrike" kern="0" cap="none" spc="0" normalizeH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+mj-ea"/>
                <a:cs typeface="Gill Sans"/>
              </a:rPr>
              <a:t> does the web look like?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4492823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400" b="0" kern="0" dirty="0" err="1">
                <a:solidFill>
                  <a:srgbClr val="000000"/>
                </a:solidFill>
                <a:latin typeface="Gill Sans"/>
                <a:cs typeface="Gill Sans"/>
              </a:rPr>
              <a:t>Meusel</a:t>
            </a:r>
            <a:r>
              <a:rPr lang="en-US" sz="1400" b="0" kern="0" dirty="0">
                <a:solidFill>
                  <a:srgbClr val="000000"/>
                </a:solidFill>
                <a:latin typeface="Gill Sans"/>
                <a:cs typeface="Gill Sans"/>
              </a:rPr>
              <a:t> et al. Graph Structure in the Web — Revisited. WWW 2014</a:t>
            </a:r>
            <a:r>
              <a:rPr lang="en-US" sz="1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.</a:t>
            </a:r>
            <a:endParaRPr lang="en-US" sz="1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4191000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8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Analysis of a large </a:t>
            </a:r>
            <a:r>
              <a:rPr lang="en-US" sz="18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webgraph</a:t>
            </a:r>
            <a:r>
              <a:rPr lang="en-US" sz="18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from the common crawl: 3.5 billion pages, 129 billion pages  </a:t>
            </a:r>
            <a:endParaRPr lang="en-US" sz="18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677689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/>
        </p:nvSpPr>
        <p:spPr>
          <a:xfrm>
            <a:off x="0" y="53340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Structure of the Course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2286000" y="4453726"/>
            <a:ext cx="4572000" cy="1108874"/>
          </a:xfrm>
          <a:prstGeom prst="round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Helvetica Neue"/>
                <a:cs typeface="Helvetica Neue"/>
              </a:rPr>
              <a:t>“Core” framework features </a:t>
            </a:r>
            <a:br>
              <a:rPr lang="en-US" sz="2400" b="0" kern="0" dirty="0" smtClean="0">
                <a:solidFill>
                  <a:sysClr val="windowText" lastClr="000000"/>
                </a:solidFill>
                <a:latin typeface="Helvetica Neue"/>
                <a:cs typeface="Helvetica Neue"/>
              </a:rPr>
            </a:br>
            <a:r>
              <a:rPr lang="en-US" sz="2400" b="0" kern="0" dirty="0" smtClean="0">
                <a:solidFill>
                  <a:sysClr val="windowText" lastClr="000000"/>
                </a:solidFill>
                <a:latin typeface="Helvetica Neue"/>
                <a:cs typeface="Helvetica Neue"/>
              </a:rPr>
              <a:t>and algorithm design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cs typeface="Helvetica Neue"/>
            </a:endParaRPr>
          </a:p>
        </p:txBody>
      </p:sp>
      <p:sp>
        <p:nvSpPr>
          <p:cNvPr id="10" name="Rounded Rectangle 9"/>
          <p:cNvSpPr/>
          <p:nvPr/>
        </p:nvSpPr>
        <p:spPr>
          <a:xfrm rot="16200000">
            <a:off x="1812748" y="2606853"/>
            <a:ext cx="2241906" cy="990600"/>
          </a:xfrm>
          <a:prstGeom prst="round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Analyzing</a:t>
            </a:r>
            <a:r>
              <a:rPr kumimoji="0" lang="en-US" sz="1800" b="0" i="0" u="none" strike="noStrike" kern="0" cap="none" spc="0" normalizeH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 Text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ea typeface="+mn-ea"/>
              <a:cs typeface="Helvetica Neue"/>
            </a:endParaRPr>
          </a:p>
        </p:txBody>
      </p:sp>
      <p:sp>
        <p:nvSpPr>
          <p:cNvPr id="13" name="Rounded Rectangle 12"/>
          <p:cNvSpPr/>
          <p:nvPr/>
        </p:nvSpPr>
        <p:spPr>
          <a:xfrm rot="16200000">
            <a:off x="2879548" y="2606854"/>
            <a:ext cx="2241906" cy="990600"/>
          </a:xfrm>
          <a:prstGeom prst="round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Analyzing</a:t>
            </a:r>
            <a:r>
              <a:rPr kumimoji="0" lang="en-US" sz="1800" b="0" i="0" u="none" strike="noStrike" kern="0" cap="none" spc="0" normalizeH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 Graphs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ea typeface="+mn-ea"/>
              <a:cs typeface="Helvetica Neue"/>
            </a:endParaRPr>
          </a:p>
        </p:txBody>
      </p:sp>
      <p:sp>
        <p:nvSpPr>
          <p:cNvPr id="14" name="Rounded Rectangle 13"/>
          <p:cNvSpPr/>
          <p:nvPr/>
        </p:nvSpPr>
        <p:spPr>
          <a:xfrm rot="16200000">
            <a:off x="3946348" y="2606853"/>
            <a:ext cx="2241906" cy="990600"/>
          </a:xfrm>
          <a:prstGeom prst="round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Analyzing</a:t>
            </a:r>
            <a:r>
              <a:rPr kumimoji="0" lang="en-US" sz="1800" b="0" i="0" u="none" strike="noStrike" kern="0" cap="none" spc="0" normalizeH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 Relational Data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ea typeface="+mn-ea"/>
              <a:cs typeface="Helvetica Neue"/>
            </a:endParaRPr>
          </a:p>
        </p:txBody>
      </p:sp>
      <p:sp>
        <p:nvSpPr>
          <p:cNvPr id="15" name="Rounded Rectangle 14"/>
          <p:cNvSpPr/>
          <p:nvPr/>
        </p:nvSpPr>
        <p:spPr>
          <a:xfrm rot="16200000">
            <a:off x="5013148" y="2606853"/>
            <a:ext cx="2241906" cy="990600"/>
          </a:xfrm>
          <a:prstGeom prst="round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Data Mining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ea typeface="+mn-ea"/>
              <a:cs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068414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3" grpId="0" animBg="1"/>
      <p:bldP spid="14" grpId="0" animBg="1"/>
      <p:bldP spid="15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web-bowti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446" y="762000"/>
            <a:ext cx="7056754" cy="613630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228600"/>
            <a:ext cx="91440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32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Broder’s</a:t>
            </a:r>
            <a:r>
              <a:rPr lang="en-US" sz="32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Bowtie (2000) – revisited</a:t>
            </a:r>
            <a:endParaRPr lang="en-US" sz="32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72688604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0" y="259080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+mj-ea"/>
                <a:cs typeface="Gill Sans"/>
              </a:rPr>
              <a:t>What</a:t>
            </a:r>
            <a:r>
              <a:rPr kumimoji="0" lang="en-US" sz="3600" b="0" i="0" u="none" strike="noStrike" kern="0" cap="none" spc="0" normalizeH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+mj-ea"/>
                <a:cs typeface="Gill Sans"/>
              </a:rPr>
              <a:t> does the web look like?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3124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Very roughly, a scale-free network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6300" y="4787900"/>
            <a:ext cx="2298700" cy="4699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0" y="4343400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8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Fraction of k nodes having k connections: </a:t>
            </a:r>
            <a:endParaRPr lang="en-US" sz="18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5254823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(i.e., distribution follows a power law)</a:t>
            </a:r>
            <a:endParaRPr lang="en-US" sz="1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8754095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8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ndegre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685800"/>
            <a:ext cx="7886700" cy="582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73184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outdegre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685800"/>
            <a:ext cx="7886700" cy="563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38241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ower-law-all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257340" y="228600"/>
            <a:ext cx="4600660" cy="610787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6457890"/>
            <a:ext cx="40849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0" dirty="0" smtClean="0">
                <a:solidFill>
                  <a:schemeClr val="bg1"/>
                </a:solidFill>
              </a:rPr>
              <a:t>Figure from: Newman, M. E. J. (2005) “Power laws, Pareto distributions and </a:t>
            </a:r>
            <a:r>
              <a:rPr lang="en-US" sz="1000" b="0" dirty="0" err="1" smtClean="0">
                <a:solidFill>
                  <a:schemeClr val="bg1"/>
                </a:solidFill>
              </a:rPr>
              <a:t>Zipf's</a:t>
            </a:r>
            <a:r>
              <a:rPr lang="en-US" sz="1000" b="0" dirty="0" smtClean="0">
                <a:solidFill>
                  <a:schemeClr val="bg1"/>
                </a:solidFill>
              </a:rPr>
              <a:t> law.” Contemporary Physics 46:323–351.</a:t>
            </a:r>
            <a:endParaRPr lang="en-US" sz="1000" b="0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 rot="20517061">
            <a:off x="2197803" y="3048000"/>
            <a:ext cx="500690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FF0000"/>
                </a:solidFill>
                <a:latin typeface="Gill Sans"/>
                <a:cs typeface="Gill Sans"/>
              </a:rPr>
              <a:t>Power Laws are everywhere!</a:t>
            </a:r>
            <a:endParaRPr lang="en-US" sz="32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85112469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0" y="259080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+mj-ea"/>
                <a:cs typeface="Gill Sans"/>
              </a:rPr>
              <a:t>What</a:t>
            </a:r>
            <a:r>
              <a:rPr kumimoji="0" lang="en-US" sz="3600" b="0" i="0" u="none" strike="noStrike" kern="0" cap="none" spc="0" normalizeH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+mj-ea"/>
                <a:cs typeface="Gill Sans"/>
              </a:rPr>
              <a:t> does the web look like?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3124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Very roughly, a scale-free network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4362271"/>
            <a:ext cx="9144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8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Internet domain routers</a:t>
            </a:r>
          </a:p>
          <a:p>
            <a:pPr algn="ctr">
              <a:defRPr/>
            </a:pPr>
            <a:r>
              <a:rPr lang="en-US" sz="18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Co-author network</a:t>
            </a:r>
          </a:p>
          <a:p>
            <a:pPr algn="ctr">
              <a:defRPr/>
            </a:pPr>
            <a:r>
              <a:rPr lang="en-US" sz="18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Citation </a:t>
            </a:r>
            <a:r>
              <a:rPr lang="en-US" sz="18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network</a:t>
            </a:r>
          </a:p>
          <a:p>
            <a:pPr algn="ctr">
              <a:defRPr/>
            </a:pPr>
            <a:r>
              <a:rPr lang="en-US" sz="18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Movie-Actor network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4038600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800" kern="0" dirty="0" smtClean="0">
                <a:solidFill>
                  <a:srgbClr val="000000"/>
                </a:solidFill>
                <a:latin typeface="Gill Sans"/>
                <a:cs typeface="Gill Sans"/>
              </a:rPr>
              <a:t>Other Examples:</a:t>
            </a:r>
          </a:p>
        </p:txBody>
      </p:sp>
      <p:sp>
        <p:nvSpPr>
          <p:cNvPr id="10" name="TextBox 9"/>
          <p:cNvSpPr txBox="1"/>
          <p:nvPr/>
        </p:nvSpPr>
        <p:spPr>
          <a:xfrm rot="20517061">
            <a:off x="7580534" y="5874027"/>
            <a:ext cx="111941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FF0000"/>
                </a:solidFill>
                <a:latin typeface="Gill Sans"/>
                <a:cs typeface="Gill Sans"/>
              </a:rPr>
              <a:t>Why?</a:t>
            </a:r>
            <a:endParaRPr lang="en-US" sz="32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79363472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10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2145268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8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(In this installment of “learn fancy terms for simple ideas”)</a:t>
            </a:r>
            <a:endParaRPr lang="en-US" sz="18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2463224"/>
            <a:ext cx="91440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32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Preferential Attachment</a:t>
            </a:r>
            <a:endParaRPr lang="en-US" sz="32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0" y="3733800"/>
            <a:ext cx="91440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32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Matthew Effect</a:t>
            </a:r>
            <a:endParaRPr lang="en-US" sz="32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0" y="3516868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8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Also:</a:t>
            </a:r>
            <a:endParaRPr lang="en-US" sz="18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048000" y="4760893"/>
            <a:ext cx="54864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defRPr/>
            </a:pPr>
            <a:r>
              <a:rPr lang="en-US" sz="1400" b="0" kern="0" dirty="0">
                <a:solidFill>
                  <a:srgbClr val="000000"/>
                </a:solidFill>
                <a:latin typeface="Gill Sans"/>
                <a:cs typeface="Gill Sans"/>
              </a:rPr>
              <a:t>For unto every one that hath shall be given, and he shall have abundance: but from him that hath not shall be taken even that which he hath.</a:t>
            </a:r>
          </a:p>
          <a:p>
            <a:pPr algn="r">
              <a:defRPr/>
            </a:pPr>
            <a:endParaRPr lang="en-US" sz="1400" b="0" kern="0" dirty="0">
              <a:solidFill>
                <a:srgbClr val="000000"/>
              </a:solidFill>
              <a:latin typeface="Gill Sans"/>
              <a:cs typeface="Gill Sans"/>
            </a:endParaRPr>
          </a:p>
          <a:p>
            <a:pPr algn="r">
              <a:defRPr/>
            </a:pPr>
            <a:r>
              <a:rPr lang="en-US" sz="1400" b="0" kern="0" dirty="0">
                <a:solidFill>
                  <a:srgbClr val="000000"/>
                </a:solidFill>
                <a:latin typeface="Gill Sans"/>
                <a:cs typeface="Gill Sans"/>
              </a:rPr>
              <a:t>— Matthew 25:29, King James Version.</a:t>
            </a:r>
          </a:p>
        </p:txBody>
      </p:sp>
    </p:spTree>
    <p:extLst>
      <p:ext uri="{BB962C8B-B14F-4D97-AF65-F5344CB8AC3E}">
        <p14:creationId xmlns:p14="http://schemas.microsoft.com/office/powerpoint/2010/main" val="336273732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  <p:bldP spid="12" grpId="0"/>
      <p:bldP spid="13" grpId="0"/>
      <p:bldP spid="14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witter-graph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7400" y="381000"/>
            <a:ext cx="5014913" cy="59436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6457890"/>
            <a:ext cx="5257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0" dirty="0" smtClean="0">
                <a:solidFill>
                  <a:schemeClr val="bg1"/>
                </a:solidFill>
              </a:rPr>
              <a:t>Figure from: </a:t>
            </a:r>
            <a:r>
              <a:rPr lang="en-US" sz="1000" b="0" dirty="0">
                <a:solidFill>
                  <a:schemeClr val="bg1"/>
                </a:solidFill>
              </a:rPr>
              <a:t>Seth A. Myers, </a:t>
            </a:r>
            <a:r>
              <a:rPr lang="en-US" sz="1000" b="0" dirty="0" err="1">
                <a:solidFill>
                  <a:schemeClr val="bg1"/>
                </a:solidFill>
              </a:rPr>
              <a:t>Aneesh</a:t>
            </a:r>
            <a:r>
              <a:rPr lang="en-US" sz="1000" b="0" dirty="0">
                <a:solidFill>
                  <a:schemeClr val="bg1"/>
                </a:solidFill>
              </a:rPr>
              <a:t> Sharma, </a:t>
            </a:r>
            <a:r>
              <a:rPr lang="en-US" sz="1000" b="0" dirty="0" err="1">
                <a:solidFill>
                  <a:schemeClr val="bg1"/>
                </a:solidFill>
              </a:rPr>
              <a:t>Pankaj</a:t>
            </a:r>
            <a:r>
              <a:rPr lang="en-US" sz="1000" b="0" dirty="0">
                <a:solidFill>
                  <a:schemeClr val="bg1"/>
                </a:solidFill>
              </a:rPr>
              <a:t> Gupta, and Jimmy Lin. Information Network or Social Network? The Structure of the Twitter Follow Graph. WWW 2014.</a:t>
            </a:r>
          </a:p>
        </p:txBody>
      </p:sp>
      <p:sp>
        <p:nvSpPr>
          <p:cNvPr id="5" name="TextBox 4"/>
          <p:cNvSpPr txBox="1"/>
          <p:nvPr/>
        </p:nvSpPr>
        <p:spPr>
          <a:xfrm rot="20517061">
            <a:off x="5479889" y="5720105"/>
            <a:ext cx="35590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What about Facebook?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7425701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0" y="2463224"/>
            <a:ext cx="91440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32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BTW, how do we compute these graphs?</a:t>
            </a:r>
            <a:endParaRPr lang="en-US" sz="32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28911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(Assume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graph stored as adjacency lists)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58603123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ounting-machin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74298" y="0"/>
            <a:ext cx="10351698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48200" y="5105400"/>
            <a:ext cx="1676400" cy="1028700"/>
          </a:xfrm>
        </p:spPr>
        <p:txBody>
          <a:bodyPr/>
          <a:lstStyle/>
          <a:p>
            <a:r>
              <a:rPr lang="en-US" dirty="0" smtClean="0"/>
              <a:t>Count.</a:t>
            </a:r>
            <a:endParaRPr lang="en-US" dirty="0"/>
          </a:p>
        </p:txBody>
      </p:sp>
      <p:sp>
        <p:nvSpPr>
          <p:cNvPr id="7" name="TextBox 3"/>
          <p:cNvSpPr txBox="1">
            <a:spLocks noChangeArrowheads="1"/>
          </p:cNvSpPr>
          <p:nvPr/>
        </p:nvSpPr>
        <p:spPr bwMode="auto">
          <a:xfrm>
            <a:off x="0" y="6611938"/>
            <a:ext cx="44958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http://</a:t>
            </a:r>
            <a:r>
              <a:rPr lang="en-US" sz="1000" b="0" dirty="0" err="1">
                <a:solidFill>
                  <a:srgbClr val="FFFFFF"/>
                </a:solidFill>
              </a:rPr>
              <a:t>www.flickr.com</a:t>
            </a:r>
            <a:r>
              <a:rPr lang="en-US" sz="1000" b="0" dirty="0">
                <a:solidFill>
                  <a:srgbClr val="FFFFFF"/>
                </a:solidFill>
              </a:rPr>
              <a:t>/photos/</a:t>
            </a:r>
            <a:r>
              <a:rPr lang="en-US" sz="1000" b="0" dirty="0" err="1">
                <a:solidFill>
                  <a:srgbClr val="FFFFFF"/>
                </a:solidFill>
              </a:rPr>
              <a:t>guvnah</a:t>
            </a:r>
            <a:r>
              <a:rPr lang="en-US" sz="1000" b="0" dirty="0">
                <a:solidFill>
                  <a:srgbClr val="FFFFFF"/>
                </a:solidFill>
              </a:rPr>
              <a:t>/7861418602/</a:t>
            </a:r>
          </a:p>
        </p:txBody>
      </p:sp>
    </p:spTree>
    <p:extLst>
      <p:ext uri="{BB962C8B-B14F-4D97-AF65-F5344CB8AC3E}">
        <p14:creationId xmlns:p14="http://schemas.microsoft.com/office/powerpoint/2010/main" val="177174238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What’s a graph?</a:t>
            </a:r>
          </a:p>
        </p:txBody>
      </p:sp>
      <p:sp>
        <p:nvSpPr>
          <p:cNvPr id="73731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G = (V,E), where</a:t>
            </a:r>
          </a:p>
          <a:p>
            <a:pPr lvl="1"/>
            <a:r>
              <a:rPr lang="en-GB" dirty="0" smtClean="0"/>
              <a:t>V represents the set of vertices (nodes)</a:t>
            </a:r>
          </a:p>
          <a:p>
            <a:pPr lvl="1"/>
            <a:r>
              <a:rPr lang="en-GB" dirty="0" smtClean="0"/>
              <a:t>E represents the set of edges (links)</a:t>
            </a:r>
          </a:p>
          <a:p>
            <a:pPr lvl="1"/>
            <a:r>
              <a:rPr lang="en-GB" dirty="0" smtClean="0"/>
              <a:t>Both vertices and edges may contain additional information</a:t>
            </a:r>
          </a:p>
          <a:p>
            <a:r>
              <a:rPr lang="en-GB" dirty="0" smtClean="0"/>
              <a:t>Different types of graphs:</a:t>
            </a:r>
          </a:p>
          <a:p>
            <a:pPr lvl="1"/>
            <a:r>
              <a:rPr lang="en-GB" dirty="0" smtClean="0"/>
              <a:t>Directed vs. undirected edges</a:t>
            </a:r>
          </a:p>
          <a:p>
            <a:pPr lvl="1"/>
            <a:r>
              <a:rPr lang="en-GB" dirty="0" smtClean="0"/>
              <a:t>Presence or absence of cycles</a:t>
            </a:r>
          </a:p>
          <a:p>
            <a:r>
              <a:rPr lang="en-US" dirty="0" smtClean="0"/>
              <a:t>Graphs are everywhere:</a:t>
            </a:r>
          </a:p>
          <a:p>
            <a:pPr lvl="1"/>
            <a:r>
              <a:rPr lang="en-US" dirty="0" smtClean="0"/>
              <a:t>Hyperlink structure of the web</a:t>
            </a:r>
          </a:p>
          <a:p>
            <a:pPr lvl="1"/>
            <a:r>
              <a:rPr lang="en-US" dirty="0" smtClean="0"/>
              <a:t>Physical structure of computers on the Internet</a:t>
            </a:r>
          </a:p>
          <a:p>
            <a:pPr lvl="1"/>
            <a:r>
              <a:rPr lang="en-US" dirty="0" smtClean="0"/>
              <a:t>Interstate highway system</a:t>
            </a:r>
          </a:p>
          <a:p>
            <a:pPr lvl="1"/>
            <a:r>
              <a:rPr lang="en-US" dirty="0" smtClean="0"/>
              <a:t>Social networks</a:t>
            </a: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4152886692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0" y="2463224"/>
            <a:ext cx="91440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32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BTW, </a:t>
            </a:r>
            <a:r>
              <a:rPr lang="en-US" sz="3200" b="0" kern="0" dirty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32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ow do we extract the </a:t>
            </a:r>
            <a:r>
              <a:rPr lang="en-US" sz="32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webgraph</a:t>
            </a:r>
            <a:r>
              <a:rPr lang="en-US" sz="32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?</a:t>
            </a:r>
            <a:endParaRPr lang="en-US" sz="32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2895600"/>
            <a:ext cx="91440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32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The </a:t>
            </a:r>
            <a:r>
              <a:rPr lang="en-US" sz="32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webgraph</a:t>
            </a:r>
            <a:r>
              <a:rPr lang="en-US" sz="32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… is big?!</a:t>
            </a:r>
            <a:endParaRPr lang="en-US" sz="32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4362271"/>
            <a:ext cx="9144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8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Integerize</a:t>
            </a:r>
            <a:r>
              <a:rPr lang="en-US" sz="18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vertices (</a:t>
            </a:r>
            <a:r>
              <a:rPr lang="en-US" sz="18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montone</a:t>
            </a:r>
            <a:r>
              <a:rPr lang="en-US" sz="18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minimal perfect hashing)</a:t>
            </a:r>
          </a:p>
          <a:p>
            <a:pPr algn="ctr">
              <a:defRPr/>
            </a:pPr>
            <a:r>
              <a:rPr lang="en-US" sz="18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Sort URLs</a:t>
            </a:r>
          </a:p>
          <a:p>
            <a:pPr algn="ctr">
              <a:defRPr/>
            </a:pPr>
            <a:r>
              <a:rPr lang="en-US" sz="18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Integer compression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4038600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800" kern="0" dirty="0" smtClean="0">
                <a:solidFill>
                  <a:srgbClr val="000000"/>
                </a:solidFill>
                <a:latin typeface="Gill Sans"/>
                <a:cs typeface="Gill Sans"/>
              </a:rPr>
              <a:t>A few tricks: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6245423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400" b="0" kern="0" dirty="0" err="1">
                <a:solidFill>
                  <a:srgbClr val="000000"/>
                </a:solidFill>
                <a:latin typeface="Gill Sans"/>
                <a:cs typeface="Gill Sans"/>
              </a:rPr>
              <a:t>Meusel</a:t>
            </a:r>
            <a:r>
              <a:rPr lang="en-US" sz="1400" b="0" kern="0" dirty="0">
                <a:solidFill>
                  <a:srgbClr val="000000"/>
                </a:solidFill>
                <a:latin typeface="Gill Sans"/>
                <a:cs typeface="Gill Sans"/>
              </a:rPr>
              <a:t> et al. Graph Structure in the Web — Revisited. WWW 2014</a:t>
            </a:r>
            <a:r>
              <a:rPr lang="en-US" sz="1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.</a:t>
            </a:r>
            <a:endParaRPr lang="en-US" sz="1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5943600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8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webgraph</a:t>
            </a:r>
            <a:r>
              <a:rPr lang="en-US" sz="18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from the common crawl: 3.5 billion pages, 129 billion pages  </a:t>
            </a:r>
            <a:endParaRPr lang="en-US" sz="18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 rot="20517061">
            <a:off x="7214115" y="6084198"/>
            <a:ext cx="12087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58 GB!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63951219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6" grpId="0"/>
      <p:bldP spid="7" grpId="0"/>
      <p:bldP spid="8" grpId="0"/>
      <p:bldP spid="9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Graphs and MapReduce (and Spark)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A large class of graph algorithms involve:</a:t>
            </a:r>
          </a:p>
          <a:p>
            <a:pPr lvl="1"/>
            <a:r>
              <a:rPr lang="en-GB" dirty="0" smtClean="0"/>
              <a:t>Performing computations at each node: based on node features, edge features, and local link structure</a:t>
            </a:r>
          </a:p>
          <a:p>
            <a:pPr lvl="1"/>
            <a:r>
              <a:rPr lang="en-GB" dirty="0" smtClean="0"/>
              <a:t>Propagating computations: “traversing” the graph</a:t>
            </a:r>
          </a:p>
          <a:p>
            <a:r>
              <a:rPr lang="en-GB" dirty="0" smtClean="0"/>
              <a:t>Key questions:</a:t>
            </a:r>
          </a:p>
          <a:p>
            <a:pPr lvl="1"/>
            <a:r>
              <a:rPr lang="en-GB" dirty="0" smtClean="0"/>
              <a:t>How do you represent graph data in MapReduce (and Spark)?</a:t>
            </a:r>
          </a:p>
          <a:p>
            <a:pPr lvl="1"/>
            <a:r>
              <a:rPr lang="en-GB" dirty="0" smtClean="0"/>
              <a:t>How do you traverse a graph in MapReduce (and Spark)?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108391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Single-Source Shortest Path</a:t>
            </a:r>
          </a:p>
        </p:txBody>
      </p:sp>
      <p:sp>
        <p:nvSpPr>
          <p:cNvPr id="8192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 smtClean="0"/>
              <a:t>Problem:</a:t>
            </a:r>
            <a:r>
              <a:rPr lang="en-GB" dirty="0" smtClean="0"/>
              <a:t> find shortest path from a source node to one or more target nodes</a:t>
            </a:r>
          </a:p>
          <a:p>
            <a:pPr lvl="1"/>
            <a:r>
              <a:rPr lang="en-GB" dirty="0" smtClean="0"/>
              <a:t>Shortest might also mean lowest weight or cost</a:t>
            </a:r>
          </a:p>
          <a:p>
            <a:r>
              <a:rPr lang="en-GB" dirty="0" smtClean="0"/>
              <a:t>First, a refresher: </a:t>
            </a:r>
            <a:r>
              <a:rPr lang="en-GB" dirty="0" err="1" smtClean="0"/>
              <a:t>Dijkstra’s</a:t>
            </a:r>
            <a:r>
              <a:rPr lang="en-GB" dirty="0" smtClean="0"/>
              <a:t> Algorithm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4805714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Dijkstra’s Algorithm Example</a:t>
            </a:r>
          </a:p>
        </p:txBody>
      </p:sp>
      <p:sp>
        <p:nvSpPr>
          <p:cNvPr id="82947" name="Oval 5"/>
          <p:cNvSpPr>
            <a:spLocks noChangeArrowheads="1"/>
          </p:cNvSpPr>
          <p:nvPr/>
        </p:nvSpPr>
        <p:spPr bwMode="auto">
          <a:xfrm>
            <a:off x="1828800" y="3200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</a:rPr>
              <a:t>0</a:t>
            </a:r>
          </a:p>
        </p:txBody>
      </p:sp>
      <p:sp>
        <p:nvSpPr>
          <p:cNvPr id="7" name="Oval 6"/>
          <p:cNvSpPr/>
          <p:nvPr/>
        </p:nvSpPr>
        <p:spPr bwMode="auto">
          <a:xfrm>
            <a:off x="3581400" y="18288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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8" name="Oval 7"/>
          <p:cNvSpPr/>
          <p:nvPr/>
        </p:nvSpPr>
        <p:spPr bwMode="auto">
          <a:xfrm>
            <a:off x="3581400" y="47244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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5943600" y="18288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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23" name="Oval 22"/>
          <p:cNvSpPr/>
          <p:nvPr/>
        </p:nvSpPr>
        <p:spPr bwMode="auto">
          <a:xfrm>
            <a:off x="5943600" y="47244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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82952" name="Straight Arrow Connector 77"/>
          <p:cNvCxnSpPr>
            <a:cxnSpLocks noChangeShapeType="1"/>
          </p:cNvCxnSpPr>
          <p:nvPr/>
        </p:nvCxnSpPr>
        <p:spPr bwMode="auto">
          <a:xfrm>
            <a:off x="2667000" y="3962400"/>
            <a:ext cx="914400" cy="838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953" name="Straight Arrow Connector 78"/>
          <p:cNvCxnSpPr>
            <a:cxnSpLocks noChangeShapeType="1"/>
          </p:cNvCxnSpPr>
          <p:nvPr/>
        </p:nvCxnSpPr>
        <p:spPr bwMode="auto">
          <a:xfrm flipV="1">
            <a:off x="2667000" y="2514600"/>
            <a:ext cx="914400" cy="838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954" name="Straight Arrow Connector 79"/>
          <p:cNvCxnSpPr>
            <a:cxnSpLocks noChangeShapeType="1"/>
          </p:cNvCxnSpPr>
          <p:nvPr/>
        </p:nvCxnSpPr>
        <p:spPr bwMode="auto">
          <a:xfrm>
            <a:off x="4495800" y="5181600"/>
            <a:ext cx="1371600" cy="1588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955" name="Straight Arrow Connector 82"/>
          <p:cNvCxnSpPr>
            <a:cxnSpLocks noChangeShapeType="1"/>
          </p:cNvCxnSpPr>
          <p:nvPr/>
        </p:nvCxnSpPr>
        <p:spPr bwMode="auto">
          <a:xfrm>
            <a:off x="4495800" y="2284413"/>
            <a:ext cx="13716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956" name="Straight Arrow Connector 83"/>
          <p:cNvCxnSpPr>
            <a:cxnSpLocks noChangeShapeType="1"/>
          </p:cNvCxnSpPr>
          <p:nvPr/>
        </p:nvCxnSpPr>
        <p:spPr bwMode="auto">
          <a:xfrm rot="5400000" flipH="1" flipV="1">
            <a:off x="4152900" y="3009900"/>
            <a:ext cx="2133600" cy="1600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957" name="Straight Arrow Connector 85"/>
          <p:cNvCxnSpPr>
            <a:cxnSpLocks noChangeShapeType="1"/>
          </p:cNvCxnSpPr>
          <p:nvPr/>
        </p:nvCxnSpPr>
        <p:spPr bwMode="auto">
          <a:xfrm rot="10800000">
            <a:off x="2743200" y="3657600"/>
            <a:ext cx="3200400" cy="1219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958" name="Straight Arrow Connector 87"/>
          <p:cNvCxnSpPr>
            <a:cxnSpLocks noChangeShapeType="1"/>
          </p:cNvCxnSpPr>
          <p:nvPr/>
        </p:nvCxnSpPr>
        <p:spPr bwMode="auto">
          <a:xfrm rot="5400000" flipH="1" flipV="1">
            <a:off x="3201194" y="3734594"/>
            <a:ext cx="1981200" cy="1588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959" name="Straight Arrow Connector 89"/>
          <p:cNvCxnSpPr>
            <a:cxnSpLocks noChangeShapeType="1"/>
          </p:cNvCxnSpPr>
          <p:nvPr/>
        </p:nvCxnSpPr>
        <p:spPr bwMode="auto">
          <a:xfrm rot="16200000" flipH="1">
            <a:off x="28186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960" name="Straight Arrow Connector 90"/>
          <p:cNvCxnSpPr>
            <a:cxnSpLocks noChangeShapeType="1"/>
          </p:cNvCxnSpPr>
          <p:nvPr/>
        </p:nvCxnSpPr>
        <p:spPr bwMode="auto">
          <a:xfrm rot="5400000" flipH="1" flipV="1">
            <a:off x="5563394" y="3734594"/>
            <a:ext cx="1981200" cy="1588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961" name="Straight Arrow Connector 91"/>
          <p:cNvCxnSpPr>
            <a:cxnSpLocks noChangeShapeType="1"/>
          </p:cNvCxnSpPr>
          <p:nvPr/>
        </p:nvCxnSpPr>
        <p:spPr bwMode="auto">
          <a:xfrm rot="16200000" flipH="1">
            <a:off x="51808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2962" name="TextBox 17"/>
          <p:cNvSpPr txBox="1">
            <a:spLocks noChangeArrowheads="1"/>
          </p:cNvSpPr>
          <p:nvPr/>
        </p:nvSpPr>
        <p:spPr bwMode="auto">
          <a:xfrm>
            <a:off x="2743200" y="2667000"/>
            <a:ext cx="4127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82963" name="TextBox 18"/>
          <p:cNvSpPr txBox="1">
            <a:spLocks noChangeArrowheads="1"/>
          </p:cNvSpPr>
          <p:nvPr/>
        </p:nvSpPr>
        <p:spPr bwMode="auto">
          <a:xfrm>
            <a:off x="2825750" y="43100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82964" name="TextBox 19"/>
          <p:cNvSpPr txBox="1">
            <a:spLocks noChangeArrowheads="1"/>
          </p:cNvSpPr>
          <p:nvPr/>
        </p:nvSpPr>
        <p:spPr bwMode="auto">
          <a:xfrm>
            <a:off x="35052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82965" name="TextBox 20"/>
          <p:cNvSpPr txBox="1">
            <a:spLocks noChangeArrowheads="1"/>
          </p:cNvSpPr>
          <p:nvPr/>
        </p:nvSpPr>
        <p:spPr bwMode="auto">
          <a:xfrm>
            <a:off x="41973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82966" name="TextBox 23"/>
          <p:cNvSpPr txBox="1">
            <a:spLocks noChangeArrowheads="1"/>
          </p:cNvSpPr>
          <p:nvPr/>
        </p:nvSpPr>
        <p:spPr bwMode="auto">
          <a:xfrm>
            <a:off x="4953000" y="52244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82967" name="TextBox 24"/>
          <p:cNvSpPr txBox="1">
            <a:spLocks noChangeArrowheads="1"/>
          </p:cNvSpPr>
          <p:nvPr/>
        </p:nvSpPr>
        <p:spPr bwMode="auto">
          <a:xfrm>
            <a:off x="4953000" y="1905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82968" name="TextBox 25"/>
          <p:cNvSpPr txBox="1">
            <a:spLocks noChangeArrowheads="1"/>
          </p:cNvSpPr>
          <p:nvPr/>
        </p:nvSpPr>
        <p:spPr bwMode="auto">
          <a:xfrm>
            <a:off x="5029200" y="33956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82969" name="TextBox 26"/>
          <p:cNvSpPr txBox="1">
            <a:spLocks noChangeArrowheads="1"/>
          </p:cNvSpPr>
          <p:nvPr/>
        </p:nvSpPr>
        <p:spPr bwMode="auto">
          <a:xfrm>
            <a:off x="5340350" y="42672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82970" name="TextBox 27"/>
          <p:cNvSpPr txBox="1">
            <a:spLocks noChangeArrowheads="1"/>
          </p:cNvSpPr>
          <p:nvPr/>
        </p:nvSpPr>
        <p:spPr bwMode="auto">
          <a:xfrm>
            <a:off x="58674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82971" name="TextBox 28"/>
          <p:cNvSpPr txBox="1">
            <a:spLocks noChangeArrowheads="1"/>
          </p:cNvSpPr>
          <p:nvPr/>
        </p:nvSpPr>
        <p:spPr bwMode="auto">
          <a:xfrm>
            <a:off x="65595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82972" name="TextBox 29"/>
          <p:cNvSpPr txBox="1">
            <a:spLocks noChangeArrowheads="1"/>
          </p:cNvSpPr>
          <p:nvPr/>
        </p:nvSpPr>
        <p:spPr bwMode="auto">
          <a:xfrm>
            <a:off x="0" y="6611938"/>
            <a:ext cx="1265238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>
                <a:solidFill>
                  <a:schemeClr val="bg1"/>
                </a:solidFill>
              </a:rPr>
              <a:t>Example from CLR</a:t>
            </a:r>
          </a:p>
        </p:txBody>
      </p:sp>
    </p:spTree>
    <p:extLst>
      <p:ext uri="{BB962C8B-B14F-4D97-AF65-F5344CB8AC3E}">
        <p14:creationId xmlns:p14="http://schemas.microsoft.com/office/powerpoint/2010/main" val="5062578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Dijkstra’s Algorithm Example</a:t>
            </a:r>
          </a:p>
        </p:txBody>
      </p:sp>
      <p:sp>
        <p:nvSpPr>
          <p:cNvPr id="83971" name="Oval 5"/>
          <p:cNvSpPr>
            <a:spLocks noChangeArrowheads="1"/>
          </p:cNvSpPr>
          <p:nvPr/>
        </p:nvSpPr>
        <p:spPr bwMode="auto">
          <a:xfrm>
            <a:off x="1828800" y="3200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</a:rPr>
              <a:t>0</a:t>
            </a:r>
          </a:p>
        </p:txBody>
      </p:sp>
      <p:sp>
        <p:nvSpPr>
          <p:cNvPr id="7" name="Oval 6"/>
          <p:cNvSpPr/>
          <p:nvPr/>
        </p:nvSpPr>
        <p:spPr bwMode="auto">
          <a:xfrm>
            <a:off x="3581400" y="18288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10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83973" name="Oval 7"/>
          <p:cNvSpPr>
            <a:spLocks noChangeArrowheads="1"/>
          </p:cNvSpPr>
          <p:nvPr/>
        </p:nvSpPr>
        <p:spPr bwMode="auto">
          <a:xfrm>
            <a:off x="3581400" y="4724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5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5943600" y="18288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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23" name="Oval 22"/>
          <p:cNvSpPr/>
          <p:nvPr/>
        </p:nvSpPr>
        <p:spPr bwMode="auto">
          <a:xfrm>
            <a:off x="5943600" y="47244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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83996" name="TextBox 29"/>
          <p:cNvSpPr txBox="1">
            <a:spLocks noChangeArrowheads="1"/>
          </p:cNvSpPr>
          <p:nvPr/>
        </p:nvSpPr>
        <p:spPr bwMode="auto">
          <a:xfrm>
            <a:off x="0" y="6611938"/>
            <a:ext cx="1265238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Example from CLR</a:t>
            </a:r>
          </a:p>
        </p:txBody>
      </p:sp>
      <p:cxnSp>
        <p:nvCxnSpPr>
          <p:cNvPr id="29" name="Straight Arrow Connector 77"/>
          <p:cNvCxnSpPr>
            <a:cxnSpLocks noChangeShapeType="1"/>
          </p:cNvCxnSpPr>
          <p:nvPr/>
        </p:nvCxnSpPr>
        <p:spPr bwMode="auto">
          <a:xfrm>
            <a:off x="2667000" y="3962400"/>
            <a:ext cx="914400" cy="838200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78"/>
          <p:cNvCxnSpPr>
            <a:cxnSpLocks noChangeShapeType="1"/>
          </p:cNvCxnSpPr>
          <p:nvPr/>
        </p:nvCxnSpPr>
        <p:spPr bwMode="auto">
          <a:xfrm flipV="1">
            <a:off x="2667000" y="2514600"/>
            <a:ext cx="914400" cy="838200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79"/>
          <p:cNvCxnSpPr>
            <a:cxnSpLocks noChangeShapeType="1"/>
          </p:cNvCxnSpPr>
          <p:nvPr/>
        </p:nvCxnSpPr>
        <p:spPr bwMode="auto">
          <a:xfrm>
            <a:off x="4495800" y="5181600"/>
            <a:ext cx="1371600" cy="1588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82"/>
          <p:cNvCxnSpPr>
            <a:cxnSpLocks noChangeShapeType="1"/>
          </p:cNvCxnSpPr>
          <p:nvPr/>
        </p:nvCxnSpPr>
        <p:spPr bwMode="auto">
          <a:xfrm>
            <a:off x="4495800" y="2284413"/>
            <a:ext cx="13716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83"/>
          <p:cNvCxnSpPr>
            <a:cxnSpLocks noChangeShapeType="1"/>
          </p:cNvCxnSpPr>
          <p:nvPr/>
        </p:nvCxnSpPr>
        <p:spPr bwMode="auto">
          <a:xfrm rot="5400000" flipH="1" flipV="1">
            <a:off x="4152900" y="3009900"/>
            <a:ext cx="2133600" cy="1600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85"/>
          <p:cNvCxnSpPr>
            <a:cxnSpLocks noChangeShapeType="1"/>
          </p:cNvCxnSpPr>
          <p:nvPr/>
        </p:nvCxnSpPr>
        <p:spPr bwMode="auto">
          <a:xfrm rot="10800000">
            <a:off x="2743200" y="3657600"/>
            <a:ext cx="3200400" cy="1219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87"/>
          <p:cNvCxnSpPr>
            <a:cxnSpLocks noChangeShapeType="1"/>
          </p:cNvCxnSpPr>
          <p:nvPr/>
        </p:nvCxnSpPr>
        <p:spPr bwMode="auto">
          <a:xfrm rot="5400000" flipH="1" flipV="1">
            <a:off x="3201194" y="3734594"/>
            <a:ext cx="1981200" cy="1588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89"/>
          <p:cNvCxnSpPr>
            <a:cxnSpLocks noChangeShapeType="1"/>
          </p:cNvCxnSpPr>
          <p:nvPr/>
        </p:nvCxnSpPr>
        <p:spPr bwMode="auto">
          <a:xfrm rot="16200000" flipH="1">
            <a:off x="28186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90"/>
          <p:cNvCxnSpPr>
            <a:cxnSpLocks noChangeShapeType="1"/>
          </p:cNvCxnSpPr>
          <p:nvPr/>
        </p:nvCxnSpPr>
        <p:spPr bwMode="auto">
          <a:xfrm rot="5400000" flipH="1" flipV="1">
            <a:off x="5563394" y="3734594"/>
            <a:ext cx="1981200" cy="1588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91"/>
          <p:cNvCxnSpPr>
            <a:cxnSpLocks noChangeShapeType="1"/>
          </p:cNvCxnSpPr>
          <p:nvPr/>
        </p:nvCxnSpPr>
        <p:spPr bwMode="auto">
          <a:xfrm rot="16200000" flipH="1">
            <a:off x="51808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TextBox 17"/>
          <p:cNvSpPr txBox="1">
            <a:spLocks noChangeArrowheads="1"/>
          </p:cNvSpPr>
          <p:nvPr/>
        </p:nvSpPr>
        <p:spPr bwMode="auto">
          <a:xfrm>
            <a:off x="2743200" y="2667000"/>
            <a:ext cx="4127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40" name="TextBox 18"/>
          <p:cNvSpPr txBox="1">
            <a:spLocks noChangeArrowheads="1"/>
          </p:cNvSpPr>
          <p:nvPr/>
        </p:nvSpPr>
        <p:spPr bwMode="auto">
          <a:xfrm>
            <a:off x="2825750" y="43100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41" name="TextBox 19"/>
          <p:cNvSpPr txBox="1">
            <a:spLocks noChangeArrowheads="1"/>
          </p:cNvSpPr>
          <p:nvPr/>
        </p:nvSpPr>
        <p:spPr bwMode="auto">
          <a:xfrm>
            <a:off x="35052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2" name="TextBox 20"/>
          <p:cNvSpPr txBox="1">
            <a:spLocks noChangeArrowheads="1"/>
          </p:cNvSpPr>
          <p:nvPr/>
        </p:nvSpPr>
        <p:spPr bwMode="auto">
          <a:xfrm>
            <a:off x="41973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43" name="TextBox 23"/>
          <p:cNvSpPr txBox="1">
            <a:spLocks noChangeArrowheads="1"/>
          </p:cNvSpPr>
          <p:nvPr/>
        </p:nvSpPr>
        <p:spPr bwMode="auto">
          <a:xfrm>
            <a:off x="4953000" y="52244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4" name="TextBox 24"/>
          <p:cNvSpPr txBox="1">
            <a:spLocks noChangeArrowheads="1"/>
          </p:cNvSpPr>
          <p:nvPr/>
        </p:nvSpPr>
        <p:spPr bwMode="auto">
          <a:xfrm>
            <a:off x="4953000" y="1905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45" name="TextBox 25"/>
          <p:cNvSpPr txBox="1">
            <a:spLocks noChangeArrowheads="1"/>
          </p:cNvSpPr>
          <p:nvPr/>
        </p:nvSpPr>
        <p:spPr bwMode="auto">
          <a:xfrm>
            <a:off x="5029200" y="33956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46" name="TextBox 26"/>
          <p:cNvSpPr txBox="1">
            <a:spLocks noChangeArrowheads="1"/>
          </p:cNvSpPr>
          <p:nvPr/>
        </p:nvSpPr>
        <p:spPr bwMode="auto">
          <a:xfrm>
            <a:off x="5340350" y="42672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47" name="TextBox 27"/>
          <p:cNvSpPr txBox="1">
            <a:spLocks noChangeArrowheads="1"/>
          </p:cNvSpPr>
          <p:nvPr/>
        </p:nvSpPr>
        <p:spPr bwMode="auto">
          <a:xfrm>
            <a:off x="58674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8" name="TextBox 28"/>
          <p:cNvSpPr txBox="1">
            <a:spLocks noChangeArrowheads="1"/>
          </p:cNvSpPr>
          <p:nvPr/>
        </p:nvSpPr>
        <p:spPr bwMode="auto">
          <a:xfrm>
            <a:off x="65595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17043244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Dijkstra’s Algorithm Example</a:t>
            </a:r>
          </a:p>
        </p:txBody>
      </p:sp>
      <p:sp>
        <p:nvSpPr>
          <p:cNvPr id="84995" name="Oval 5"/>
          <p:cNvSpPr>
            <a:spLocks noChangeArrowheads="1"/>
          </p:cNvSpPr>
          <p:nvPr/>
        </p:nvSpPr>
        <p:spPr bwMode="auto">
          <a:xfrm>
            <a:off x="1828800" y="3200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</a:rPr>
              <a:t>0</a:t>
            </a:r>
          </a:p>
        </p:txBody>
      </p:sp>
      <p:sp>
        <p:nvSpPr>
          <p:cNvPr id="7" name="Oval 6"/>
          <p:cNvSpPr/>
          <p:nvPr/>
        </p:nvSpPr>
        <p:spPr bwMode="auto">
          <a:xfrm>
            <a:off x="3581400" y="18288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8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84997" name="Oval 7"/>
          <p:cNvSpPr>
            <a:spLocks noChangeArrowheads="1"/>
          </p:cNvSpPr>
          <p:nvPr/>
        </p:nvSpPr>
        <p:spPr bwMode="auto">
          <a:xfrm>
            <a:off x="3581400" y="4724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5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5943600" y="18288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14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84999" name="Oval 22"/>
          <p:cNvSpPr>
            <a:spLocks noChangeArrowheads="1"/>
          </p:cNvSpPr>
          <p:nvPr/>
        </p:nvSpPr>
        <p:spPr bwMode="auto">
          <a:xfrm>
            <a:off x="5943600" y="4724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7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5020" name="TextBox 29"/>
          <p:cNvSpPr txBox="1">
            <a:spLocks noChangeArrowheads="1"/>
          </p:cNvSpPr>
          <p:nvPr/>
        </p:nvSpPr>
        <p:spPr bwMode="auto">
          <a:xfrm>
            <a:off x="0" y="6611938"/>
            <a:ext cx="1265238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Example from CLR</a:t>
            </a:r>
          </a:p>
        </p:txBody>
      </p:sp>
      <p:cxnSp>
        <p:nvCxnSpPr>
          <p:cNvPr id="29" name="Straight Arrow Connector 77"/>
          <p:cNvCxnSpPr>
            <a:cxnSpLocks noChangeShapeType="1"/>
          </p:cNvCxnSpPr>
          <p:nvPr/>
        </p:nvCxnSpPr>
        <p:spPr bwMode="auto">
          <a:xfrm>
            <a:off x="2667000" y="3962400"/>
            <a:ext cx="914400" cy="838200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78"/>
          <p:cNvCxnSpPr>
            <a:cxnSpLocks noChangeShapeType="1"/>
          </p:cNvCxnSpPr>
          <p:nvPr/>
        </p:nvCxnSpPr>
        <p:spPr bwMode="auto">
          <a:xfrm flipV="1">
            <a:off x="2667000" y="2514600"/>
            <a:ext cx="914400" cy="838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79"/>
          <p:cNvCxnSpPr>
            <a:cxnSpLocks noChangeShapeType="1"/>
          </p:cNvCxnSpPr>
          <p:nvPr/>
        </p:nvCxnSpPr>
        <p:spPr bwMode="auto">
          <a:xfrm>
            <a:off x="4495800" y="5181600"/>
            <a:ext cx="1371600" cy="1588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82"/>
          <p:cNvCxnSpPr>
            <a:cxnSpLocks noChangeShapeType="1"/>
          </p:cNvCxnSpPr>
          <p:nvPr/>
        </p:nvCxnSpPr>
        <p:spPr bwMode="auto">
          <a:xfrm>
            <a:off x="4495800" y="2284413"/>
            <a:ext cx="13716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83"/>
          <p:cNvCxnSpPr>
            <a:cxnSpLocks noChangeShapeType="1"/>
          </p:cNvCxnSpPr>
          <p:nvPr/>
        </p:nvCxnSpPr>
        <p:spPr bwMode="auto">
          <a:xfrm rot="5400000" flipH="1" flipV="1">
            <a:off x="4152900" y="3009900"/>
            <a:ext cx="2133600" cy="1600200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85"/>
          <p:cNvCxnSpPr>
            <a:cxnSpLocks noChangeShapeType="1"/>
          </p:cNvCxnSpPr>
          <p:nvPr/>
        </p:nvCxnSpPr>
        <p:spPr bwMode="auto">
          <a:xfrm rot="10800000">
            <a:off x="2743200" y="3657600"/>
            <a:ext cx="3200400" cy="1219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87"/>
          <p:cNvCxnSpPr>
            <a:cxnSpLocks noChangeShapeType="1"/>
          </p:cNvCxnSpPr>
          <p:nvPr/>
        </p:nvCxnSpPr>
        <p:spPr bwMode="auto">
          <a:xfrm rot="5400000" flipH="1" flipV="1">
            <a:off x="3201194" y="3734594"/>
            <a:ext cx="1981200" cy="1588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89"/>
          <p:cNvCxnSpPr>
            <a:cxnSpLocks noChangeShapeType="1"/>
          </p:cNvCxnSpPr>
          <p:nvPr/>
        </p:nvCxnSpPr>
        <p:spPr bwMode="auto">
          <a:xfrm rot="16200000" flipH="1">
            <a:off x="28186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90"/>
          <p:cNvCxnSpPr>
            <a:cxnSpLocks noChangeShapeType="1"/>
          </p:cNvCxnSpPr>
          <p:nvPr/>
        </p:nvCxnSpPr>
        <p:spPr bwMode="auto">
          <a:xfrm rot="5400000" flipH="1" flipV="1">
            <a:off x="5563394" y="3734594"/>
            <a:ext cx="1981200" cy="1588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91"/>
          <p:cNvCxnSpPr>
            <a:cxnSpLocks noChangeShapeType="1"/>
          </p:cNvCxnSpPr>
          <p:nvPr/>
        </p:nvCxnSpPr>
        <p:spPr bwMode="auto">
          <a:xfrm rot="16200000" flipH="1">
            <a:off x="51808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TextBox 17"/>
          <p:cNvSpPr txBox="1">
            <a:spLocks noChangeArrowheads="1"/>
          </p:cNvSpPr>
          <p:nvPr/>
        </p:nvSpPr>
        <p:spPr bwMode="auto">
          <a:xfrm>
            <a:off x="2743200" y="2667000"/>
            <a:ext cx="4127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40" name="TextBox 18"/>
          <p:cNvSpPr txBox="1">
            <a:spLocks noChangeArrowheads="1"/>
          </p:cNvSpPr>
          <p:nvPr/>
        </p:nvSpPr>
        <p:spPr bwMode="auto">
          <a:xfrm>
            <a:off x="2825750" y="43100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41" name="TextBox 19"/>
          <p:cNvSpPr txBox="1">
            <a:spLocks noChangeArrowheads="1"/>
          </p:cNvSpPr>
          <p:nvPr/>
        </p:nvSpPr>
        <p:spPr bwMode="auto">
          <a:xfrm>
            <a:off x="35052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2" name="TextBox 20"/>
          <p:cNvSpPr txBox="1">
            <a:spLocks noChangeArrowheads="1"/>
          </p:cNvSpPr>
          <p:nvPr/>
        </p:nvSpPr>
        <p:spPr bwMode="auto">
          <a:xfrm>
            <a:off x="41973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43" name="TextBox 23"/>
          <p:cNvSpPr txBox="1">
            <a:spLocks noChangeArrowheads="1"/>
          </p:cNvSpPr>
          <p:nvPr/>
        </p:nvSpPr>
        <p:spPr bwMode="auto">
          <a:xfrm>
            <a:off x="4953000" y="52244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4" name="TextBox 24"/>
          <p:cNvSpPr txBox="1">
            <a:spLocks noChangeArrowheads="1"/>
          </p:cNvSpPr>
          <p:nvPr/>
        </p:nvSpPr>
        <p:spPr bwMode="auto">
          <a:xfrm>
            <a:off x="4953000" y="1905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45" name="TextBox 25"/>
          <p:cNvSpPr txBox="1">
            <a:spLocks noChangeArrowheads="1"/>
          </p:cNvSpPr>
          <p:nvPr/>
        </p:nvSpPr>
        <p:spPr bwMode="auto">
          <a:xfrm>
            <a:off x="5029200" y="33956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46" name="TextBox 26"/>
          <p:cNvSpPr txBox="1">
            <a:spLocks noChangeArrowheads="1"/>
          </p:cNvSpPr>
          <p:nvPr/>
        </p:nvSpPr>
        <p:spPr bwMode="auto">
          <a:xfrm>
            <a:off x="5340350" y="42672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47" name="TextBox 27"/>
          <p:cNvSpPr txBox="1">
            <a:spLocks noChangeArrowheads="1"/>
          </p:cNvSpPr>
          <p:nvPr/>
        </p:nvSpPr>
        <p:spPr bwMode="auto">
          <a:xfrm>
            <a:off x="58674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8" name="TextBox 28"/>
          <p:cNvSpPr txBox="1">
            <a:spLocks noChangeArrowheads="1"/>
          </p:cNvSpPr>
          <p:nvPr/>
        </p:nvSpPr>
        <p:spPr bwMode="auto">
          <a:xfrm>
            <a:off x="65595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97766700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Dijkstra’s Algorithm Example</a:t>
            </a:r>
          </a:p>
        </p:txBody>
      </p:sp>
      <p:sp>
        <p:nvSpPr>
          <p:cNvPr id="86019" name="Oval 5"/>
          <p:cNvSpPr>
            <a:spLocks noChangeArrowheads="1"/>
          </p:cNvSpPr>
          <p:nvPr/>
        </p:nvSpPr>
        <p:spPr bwMode="auto">
          <a:xfrm>
            <a:off x="1828800" y="3200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</a:rPr>
              <a:t>0</a:t>
            </a:r>
          </a:p>
        </p:txBody>
      </p:sp>
      <p:sp>
        <p:nvSpPr>
          <p:cNvPr id="86020" name="Oval 6"/>
          <p:cNvSpPr>
            <a:spLocks noChangeArrowheads="1"/>
          </p:cNvSpPr>
          <p:nvPr/>
        </p:nvSpPr>
        <p:spPr bwMode="auto">
          <a:xfrm>
            <a:off x="3581400" y="18288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8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6021" name="Oval 7"/>
          <p:cNvSpPr>
            <a:spLocks noChangeArrowheads="1"/>
          </p:cNvSpPr>
          <p:nvPr/>
        </p:nvSpPr>
        <p:spPr bwMode="auto">
          <a:xfrm>
            <a:off x="3581400" y="4724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5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5943600" y="18288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13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86023" name="Oval 22"/>
          <p:cNvSpPr>
            <a:spLocks noChangeArrowheads="1"/>
          </p:cNvSpPr>
          <p:nvPr/>
        </p:nvSpPr>
        <p:spPr bwMode="auto">
          <a:xfrm>
            <a:off x="5943600" y="4724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7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6044" name="TextBox 29"/>
          <p:cNvSpPr txBox="1">
            <a:spLocks noChangeArrowheads="1"/>
          </p:cNvSpPr>
          <p:nvPr/>
        </p:nvSpPr>
        <p:spPr bwMode="auto">
          <a:xfrm>
            <a:off x="0" y="6611938"/>
            <a:ext cx="1265238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Example from CLR</a:t>
            </a:r>
          </a:p>
        </p:txBody>
      </p:sp>
      <p:cxnSp>
        <p:nvCxnSpPr>
          <p:cNvPr id="29" name="Straight Arrow Connector 77"/>
          <p:cNvCxnSpPr>
            <a:cxnSpLocks noChangeShapeType="1"/>
          </p:cNvCxnSpPr>
          <p:nvPr/>
        </p:nvCxnSpPr>
        <p:spPr bwMode="auto">
          <a:xfrm>
            <a:off x="2667000" y="3962400"/>
            <a:ext cx="914400" cy="838200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78"/>
          <p:cNvCxnSpPr>
            <a:cxnSpLocks noChangeShapeType="1"/>
          </p:cNvCxnSpPr>
          <p:nvPr/>
        </p:nvCxnSpPr>
        <p:spPr bwMode="auto">
          <a:xfrm flipV="1">
            <a:off x="2667000" y="2514600"/>
            <a:ext cx="914400" cy="838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79"/>
          <p:cNvCxnSpPr>
            <a:cxnSpLocks noChangeShapeType="1"/>
          </p:cNvCxnSpPr>
          <p:nvPr/>
        </p:nvCxnSpPr>
        <p:spPr bwMode="auto">
          <a:xfrm>
            <a:off x="4495800" y="5181600"/>
            <a:ext cx="1371600" cy="1588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82"/>
          <p:cNvCxnSpPr>
            <a:cxnSpLocks noChangeShapeType="1"/>
          </p:cNvCxnSpPr>
          <p:nvPr/>
        </p:nvCxnSpPr>
        <p:spPr bwMode="auto">
          <a:xfrm>
            <a:off x="4495800" y="2284413"/>
            <a:ext cx="13716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83"/>
          <p:cNvCxnSpPr>
            <a:cxnSpLocks noChangeShapeType="1"/>
          </p:cNvCxnSpPr>
          <p:nvPr/>
        </p:nvCxnSpPr>
        <p:spPr bwMode="auto">
          <a:xfrm rot="5400000" flipH="1" flipV="1">
            <a:off x="4152900" y="3009900"/>
            <a:ext cx="2133600" cy="1600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85"/>
          <p:cNvCxnSpPr>
            <a:cxnSpLocks noChangeShapeType="1"/>
          </p:cNvCxnSpPr>
          <p:nvPr/>
        </p:nvCxnSpPr>
        <p:spPr bwMode="auto">
          <a:xfrm rot="10800000">
            <a:off x="2743200" y="3657600"/>
            <a:ext cx="3200400" cy="1219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87"/>
          <p:cNvCxnSpPr>
            <a:cxnSpLocks noChangeShapeType="1"/>
          </p:cNvCxnSpPr>
          <p:nvPr/>
        </p:nvCxnSpPr>
        <p:spPr bwMode="auto">
          <a:xfrm rot="5400000" flipH="1" flipV="1">
            <a:off x="3201194" y="3734594"/>
            <a:ext cx="1981200" cy="1588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89"/>
          <p:cNvCxnSpPr>
            <a:cxnSpLocks noChangeShapeType="1"/>
          </p:cNvCxnSpPr>
          <p:nvPr/>
        </p:nvCxnSpPr>
        <p:spPr bwMode="auto">
          <a:xfrm rot="16200000" flipH="1">
            <a:off x="28186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90"/>
          <p:cNvCxnSpPr>
            <a:cxnSpLocks noChangeShapeType="1"/>
          </p:cNvCxnSpPr>
          <p:nvPr/>
        </p:nvCxnSpPr>
        <p:spPr bwMode="auto">
          <a:xfrm rot="5400000" flipH="1" flipV="1">
            <a:off x="5563394" y="3734594"/>
            <a:ext cx="1981200" cy="1588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91"/>
          <p:cNvCxnSpPr>
            <a:cxnSpLocks noChangeShapeType="1"/>
          </p:cNvCxnSpPr>
          <p:nvPr/>
        </p:nvCxnSpPr>
        <p:spPr bwMode="auto">
          <a:xfrm rot="16200000" flipH="1">
            <a:off x="51808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TextBox 17"/>
          <p:cNvSpPr txBox="1">
            <a:spLocks noChangeArrowheads="1"/>
          </p:cNvSpPr>
          <p:nvPr/>
        </p:nvSpPr>
        <p:spPr bwMode="auto">
          <a:xfrm>
            <a:off x="2743200" y="2667000"/>
            <a:ext cx="4127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40" name="TextBox 18"/>
          <p:cNvSpPr txBox="1">
            <a:spLocks noChangeArrowheads="1"/>
          </p:cNvSpPr>
          <p:nvPr/>
        </p:nvSpPr>
        <p:spPr bwMode="auto">
          <a:xfrm>
            <a:off x="2825750" y="43100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41" name="TextBox 19"/>
          <p:cNvSpPr txBox="1">
            <a:spLocks noChangeArrowheads="1"/>
          </p:cNvSpPr>
          <p:nvPr/>
        </p:nvSpPr>
        <p:spPr bwMode="auto">
          <a:xfrm>
            <a:off x="35052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2" name="TextBox 20"/>
          <p:cNvSpPr txBox="1">
            <a:spLocks noChangeArrowheads="1"/>
          </p:cNvSpPr>
          <p:nvPr/>
        </p:nvSpPr>
        <p:spPr bwMode="auto">
          <a:xfrm>
            <a:off x="41973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43" name="TextBox 23"/>
          <p:cNvSpPr txBox="1">
            <a:spLocks noChangeArrowheads="1"/>
          </p:cNvSpPr>
          <p:nvPr/>
        </p:nvSpPr>
        <p:spPr bwMode="auto">
          <a:xfrm>
            <a:off x="4953000" y="52244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4" name="TextBox 24"/>
          <p:cNvSpPr txBox="1">
            <a:spLocks noChangeArrowheads="1"/>
          </p:cNvSpPr>
          <p:nvPr/>
        </p:nvSpPr>
        <p:spPr bwMode="auto">
          <a:xfrm>
            <a:off x="4953000" y="1905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45" name="TextBox 25"/>
          <p:cNvSpPr txBox="1">
            <a:spLocks noChangeArrowheads="1"/>
          </p:cNvSpPr>
          <p:nvPr/>
        </p:nvSpPr>
        <p:spPr bwMode="auto">
          <a:xfrm>
            <a:off x="5029200" y="33956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46" name="TextBox 26"/>
          <p:cNvSpPr txBox="1">
            <a:spLocks noChangeArrowheads="1"/>
          </p:cNvSpPr>
          <p:nvPr/>
        </p:nvSpPr>
        <p:spPr bwMode="auto">
          <a:xfrm>
            <a:off x="5340350" y="42672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47" name="TextBox 27"/>
          <p:cNvSpPr txBox="1">
            <a:spLocks noChangeArrowheads="1"/>
          </p:cNvSpPr>
          <p:nvPr/>
        </p:nvSpPr>
        <p:spPr bwMode="auto">
          <a:xfrm>
            <a:off x="58674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8" name="TextBox 28"/>
          <p:cNvSpPr txBox="1">
            <a:spLocks noChangeArrowheads="1"/>
          </p:cNvSpPr>
          <p:nvPr/>
        </p:nvSpPr>
        <p:spPr bwMode="auto">
          <a:xfrm>
            <a:off x="65595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69814643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Dijkstra’s Algorithm Example</a:t>
            </a:r>
          </a:p>
        </p:txBody>
      </p:sp>
      <p:sp>
        <p:nvSpPr>
          <p:cNvPr id="87043" name="Oval 5"/>
          <p:cNvSpPr>
            <a:spLocks noChangeArrowheads="1"/>
          </p:cNvSpPr>
          <p:nvPr/>
        </p:nvSpPr>
        <p:spPr bwMode="auto">
          <a:xfrm>
            <a:off x="1828800" y="3200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</a:rPr>
              <a:t>0</a:t>
            </a:r>
          </a:p>
        </p:txBody>
      </p:sp>
      <p:sp>
        <p:nvSpPr>
          <p:cNvPr id="87044" name="Oval 6"/>
          <p:cNvSpPr>
            <a:spLocks noChangeArrowheads="1"/>
          </p:cNvSpPr>
          <p:nvPr/>
        </p:nvSpPr>
        <p:spPr bwMode="auto">
          <a:xfrm>
            <a:off x="3581400" y="18288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8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7045" name="Oval 7"/>
          <p:cNvSpPr>
            <a:spLocks noChangeArrowheads="1"/>
          </p:cNvSpPr>
          <p:nvPr/>
        </p:nvSpPr>
        <p:spPr bwMode="auto">
          <a:xfrm>
            <a:off x="3581400" y="4724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5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7046" name="Oval 21"/>
          <p:cNvSpPr>
            <a:spLocks noChangeArrowheads="1"/>
          </p:cNvSpPr>
          <p:nvPr/>
        </p:nvSpPr>
        <p:spPr bwMode="auto">
          <a:xfrm>
            <a:off x="5943600" y="18288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>
                <a:solidFill>
                  <a:schemeClr val="bg2"/>
                </a:solidFill>
                <a:sym typeface="Symbol" pitchFamily="18" charset="2"/>
              </a:rPr>
              <a:t>9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87047" name="Oval 22"/>
          <p:cNvSpPr>
            <a:spLocks noChangeArrowheads="1"/>
          </p:cNvSpPr>
          <p:nvPr/>
        </p:nvSpPr>
        <p:spPr bwMode="auto">
          <a:xfrm>
            <a:off x="5943600" y="4724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7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7063" name="TextBox 24"/>
          <p:cNvSpPr txBox="1">
            <a:spLocks noChangeArrowheads="1"/>
          </p:cNvSpPr>
          <p:nvPr/>
        </p:nvSpPr>
        <p:spPr bwMode="auto">
          <a:xfrm>
            <a:off x="4953000" y="19812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/>
              <a:t>1</a:t>
            </a:r>
          </a:p>
        </p:txBody>
      </p:sp>
      <p:sp>
        <p:nvSpPr>
          <p:cNvPr id="87068" name="TextBox 29"/>
          <p:cNvSpPr txBox="1">
            <a:spLocks noChangeArrowheads="1"/>
          </p:cNvSpPr>
          <p:nvPr/>
        </p:nvSpPr>
        <p:spPr bwMode="auto">
          <a:xfrm>
            <a:off x="0" y="6611938"/>
            <a:ext cx="1265238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Example from CLR</a:t>
            </a:r>
          </a:p>
        </p:txBody>
      </p:sp>
      <p:cxnSp>
        <p:nvCxnSpPr>
          <p:cNvPr id="29" name="Straight Arrow Connector 77"/>
          <p:cNvCxnSpPr>
            <a:cxnSpLocks noChangeShapeType="1"/>
          </p:cNvCxnSpPr>
          <p:nvPr/>
        </p:nvCxnSpPr>
        <p:spPr bwMode="auto">
          <a:xfrm>
            <a:off x="2667000" y="3962400"/>
            <a:ext cx="914400" cy="838200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78"/>
          <p:cNvCxnSpPr>
            <a:cxnSpLocks noChangeShapeType="1"/>
          </p:cNvCxnSpPr>
          <p:nvPr/>
        </p:nvCxnSpPr>
        <p:spPr bwMode="auto">
          <a:xfrm flipV="1">
            <a:off x="2667000" y="2514600"/>
            <a:ext cx="914400" cy="838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79"/>
          <p:cNvCxnSpPr>
            <a:cxnSpLocks noChangeShapeType="1"/>
          </p:cNvCxnSpPr>
          <p:nvPr/>
        </p:nvCxnSpPr>
        <p:spPr bwMode="auto">
          <a:xfrm>
            <a:off x="4495800" y="5181600"/>
            <a:ext cx="1371600" cy="1588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82"/>
          <p:cNvCxnSpPr>
            <a:cxnSpLocks noChangeShapeType="1"/>
          </p:cNvCxnSpPr>
          <p:nvPr/>
        </p:nvCxnSpPr>
        <p:spPr bwMode="auto">
          <a:xfrm>
            <a:off x="4495800" y="2284413"/>
            <a:ext cx="1371600" cy="1587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83"/>
          <p:cNvCxnSpPr>
            <a:cxnSpLocks noChangeShapeType="1"/>
          </p:cNvCxnSpPr>
          <p:nvPr/>
        </p:nvCxnSpPr>
        <p:spPr bwMode="auto">
          <a:xfrm rot="5400000" flipH="1" flipV="1">
            <a:off x="4152900" y="3009900"/>
            <a:ext cx="2133600" cy="1600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85"/>
          <p:cNvCxnSpPr>
            <a:cxnSpLocks noChangeShapeType="1"/>
          </p:cNvCxnSpPr>
          <p:nvPr/>
        </p:nvCxnSpPr>
        <p:spPr bwMode="auto">
          <a:xfrm rot="10800000">
            <a:off x="2743200" y="3657600"/>
            <a:ext cx="3200400" cy="1219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87"/>
          <p:cNvCxnSpPr>
            <a:cxnSpLocks noChangeShapeType="1"/>
          </p:cNvCxnSpPr>
          <p:nvPr/>
        </p:nvCxnSpPr>
        <p:spPr bwMode="auto">
          <a:xfrm rot="5400000" flipH="1" flipV="1">
            <a:off x="3201194" y="3734594"/>
            <a:ext cx="1981200" cy="1588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89"/>
          <p:cNvCxnSpPr>
            <a:cxnSpLocks noChangeShapeType="1"/>
          </p:cNvCxnSpPr>
          <p:nvPr/>
        </p:nvCxnSpPr>
        <p:spPr bwMode="auto">
          <a:xfrm rot="16200000" flipH="1">
            <a:off x="28186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90"/>
          <p:cNvCxnSpPr>
            <a:cxnSpLocks noChangeShapeType="1"/>
          </p:cNvCxnSpPr>
          <p:nvPr/>
        </p:nvCxnSpPr>
        <p:spPr bwMode="auto">
          <a:xfrm rot="5400000" flipH="1" flipV="1">
            <a:off x="5563394" y="3734594"/>
            <a:ext cx="1981200" cy="1588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91"/>
          <p:cNvCxnSpPr>
            <a:cxnSpLocks noChangeShapeType="1"/>
          </p:cNvCxnSpPr>
          <p:nvPr/>
        </p:nvCxnSpPr>
        <p:spPr bwMode="auto">
          <a:xfrm rot="16200000" flipH="1">
            <a:off x="51808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TextBox 17"/>
          <p:cNvSpPr txBox="1">
            <a:spLocks noChangeArrowheads="1"/>
          </p:cNvSpPr>
          <p:nvPr/>
        </p:nvSpPr>
        <p:spPr bwMode="auto">
          <a:xfrm>
            <a:off x="2743200" y="2667000"/>
            <a:ext cx="4127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40" name="TextBox 18"/>
          <p:cNvSpPr txBox="1">
            <a:spLocks noChangeArrowheads="1"/>
          </p:cNvSpPr>
          <p:nvPr/>
        </p:nvSpPr>
        <p:spPr bwMode="auto">
          <a:xfrm>
            <a:off x="2825750" y="43100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41" name="TextBox 19"/>
          <p:cNvSpPr txBox="1">
            <a:spLocks noChangeArrowheads="1"/>
          </p:cNvSpPr>
          <p:nvPr/>
        </p:nvSpPr>
        <p:spPr bwMode="auto">
          <a:xfrm>
            <a:off x="35052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2" name="TextBox 20"/>
          <p:cNvSpPr txBox="1">
            <a:spLocks noChangeArrowheads="1"/>
          </p:cNvSpPr>
          <p:nvPr/>
        </p:nvSpPr>
        <p:spPr bwMode="auto">
          <a:xfrm>
            <a:off x="41973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43" name="TextBox 23"/>
          <p:cNvSpPr txBox="1">
            <a:spLocks noChangeArrowheads="1"/>
          </p:cNvSpPr>
          <p:nvPr/>
        </p:nvSpPr>
        <p:spPr bwMode="auto">
          <a:xfrm>
            <a:off x="4953000" y="52244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4" name="TextBox 24"/>
          <p:cNvSpPr txBox="1">
            <a:spLocks noChangeArrowheads="1"/>
          </p:cNvSpPr>
          <p:nvPr/>
        </p:nvSpPr>
        <p:spPr bwMode="auto">
          <a:xfrm>
            <a:off x="4953000" y="1905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45" name="TextBox 25"/>
          <p:cNvSpPr txBox="1">
            <a:spLocks noChangeArrowheads="1"/>
          </p:cNvSpPr>
          <p:nvPr/>
        </p:nvSpPr>
        <p:spPr bwMode="auto">
          <a:xfrm>
            <a:off x="5029200" y="33956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46" name="TextBox 26"/>
          <p:cNvSpPr txBox="1">
            <a:spLocks noChangeArrowheads="1"/>
          </p:cNvSpPr>
          <p:nvPr/>
        </p:nvSpPr>
        <p:spPr bwMode="auto">
          <a:xfrm>
            <a:off x="5340350" y="42672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47" name="TextBox 27"/>
          <p:cNvSpPr txBox="1">
            <a:spLocks noChangeArrowheads="1"/>
          </p:cNvSpPr>
          <p:nvPr/>
        </p:nvSpPr>
        <p:spPr bwMode="auto">
          <a:xfrm>
            <a:off x="58674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8" name="TextBox 28"/>
          <p:cNvSpPr txBox="1">
            <a:spLocks noChangeArrowheads="1"/>
          </p:cNvSpPr>
          <p:nvPr/>
        </p:nvSpPr>
        <p:spPr bwMode="auto">
          <a:xfrm>
            <a:off x="65595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342293490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Dijkstra’s Algorithm Example</a:t>
            </a:r>
          </a:p>
        </p:txBody>
      </p:sp>
      <p:sp>
        <p:nvSpPr>
          <p:cNvPr id="88067" name="Oval 5"/>
          <p:cNvSpPr>
            <a:spLocks noChangeArrowheads="1"/>
          </p:cNvSpPr>
          <p:nvPr/>
        </p:nvSpPr>
        <p:spPr bwMode="auto">
          <a:xfrm>
            <a:off x="1828800" y="3200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0</a:t>
            </a:r>
          </a:p>
        </p:txBody>
      </p:sp>
      <p:sp>
        <p:nvSpPr>
          <p:cNvPr id="88068" name="Oval 6"/>
          <p:cNvSpPr>
            <a:spLocks noChangeArrowheads="1"/>
          </p:cNvSpPr>
          <p:nvPr/>
        </p:nvSpPr>
        <p:spPr bwMode="auto">
          <a:xfrm>
            <a:off x="3581400" y="18288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8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8069" name="Oval 7"/>
          <p:cNvSpPr>
            <a:spLocks noChangeArrowheads="1"/>
          </p:cNvSpPr>
          <p:nvPr/>
        </p:nvSpPr>
        <p:spPr bwMode="auto">
          <a:xfrm>
            <a:off x="3581400" y="4724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5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8070" name="Oval 21"/>
          <p:cNvSpPr>
            <a:spLocks noChangeArrowheads="1"/>
          </p:cNvSpPr>
          <p:nvPr/>
        </p:nvSpPr>
        <p:spPr bwMode="auto">
          <a:xfrm>
            <a:off x="5943600" y="18288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9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8071" name="Oval 22"/>
          <p:cNvSpPr>
            <a:spLocks noChangeArrowheads="1"/>
          </p:cNvSpPr>
          <p:nvPr/>
        </p:nvSpPr>
        <p:spPr bwMode="auto">
          <a:xfrm>
            <a:off x="5943600" y="4724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7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8092" name="TextBox 29"/>
          <p:cNvSpPr txBox="1">
            <a:spLocks noChangeArrowheads="1"/>
          </p:cNvSpPr>
          <p:nvPr/>
        </p:nvSpPr>
        <p:spPr bwMode="auto">
          <a:xfrm>
            <a:off x="0" y="6611938"/>
            <a:ext cx="1265238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Example from CLR</a:t>
            </a:r>
          </a:p>
        </p:txBody>
      </p:sp>
      <p:cxnSp>
        <p:nvCxnSpPr>
          <p:cNvPr id="29" name="Straight Arrow Connector 77"/>
          <p:cNvCxnSpPr>
            <a:cxnSpLocks noChangeShapeType="1"/>
          </p:cNvCxnSpPr>
          <p:nvPr/>
        </p:nvCxnSpPr>
        <p:spPr bwMode="auto">
          <a:xfrm>
            <a:off x="2667000" y="3962400"/>
            <a:ext cx="914400" cy="838200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78"/>
          <p:cNvCxnSpPr>
            <a:cxnSpLocks noChangeShapeType="1"/>
          </p:cNvCxnSpPr>
          <p:nvPr/>
        </p:nvCxnSpPr>
        <p:spPr bwMode="auto">
          <a:xfrm flipV="1">
            <a:off x="2667000" y="2514600"/>
            <a:ext cx="914400" cy="838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79"/>
          <p:cNvCxnSpPr>
            <a:cxnSpLocks noChangeShapeType="1"/>
          </p:cNvCxnSpPr>
          <p:nvPr/>
        </p:nvCxnSpPr>
        <p:spPr bwMode="auto">
          <a:xfrm>
            <a:off x="4495800" y="5181600"/>
            <a:ext cx="1371600" cy="1588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82"/>
          <p:cNvCxnSpPr>
            <a:cxnSpLocks noChangeShapeType="1"/>
          </p:cNvCxnSpPr>
          <p:nvPr/>
        </p:nvCxnSpPr>
        <p:spPr bwMode="auto">
          <a:xfrm>
            <a:off x="4495800" y="2284413"/>
            <a:ext cx="1371600" cy="1587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83"/>
          <p:cNvCxnSpPr>
            <a:cxnSpLocks noChangeShapeType="1"/>
          </p:cNvCxnSpPr>
          <p:nvPr/>
        </p:nvCxnSpPr>
        <p:spPr bwMode="auto">
          <a:xfrm rot="5400000" flipH="1" flipV="1">
            <a:off x="4152900" y="3009900"/>
            <a:ext cx="2133600" cy="1600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85"/>
          <p:cNvCxnSpPr>
            <a:cxnSpLocks noChangeShapeType="1"/>
          </p:cNvCxnSpPr>
          <p:nvPr/>
        </p:nvCxnSpPr>
        <p:spPr bwMode="auto">
          <a:xfrm rot="10800000">
            <a:off x="2743200" y="3657600"/>
            <a:ext cx="3200400" cy="1219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87"/>
          <p:cNvCxnSpPr>
            <a:cxnSpLocks noChangeShapeType="1"/>
          </p:cNvCxnSpPr>
          <p:nvPr/>
        </p:nvCxnSpPr>
        <p:spPr bwMode="auto">
          <a:xfrm rot="5400000" flipH="1" flipV="1">
            <a:off x="3201194" y="3734594"/>
            <a:ext cx="1981200" cy="1588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89"/>
          <p:cNvCxnSpPr>
            <a:cxnSpLocks noChangeShapeType="1"/>
          </p:cNvCxnSpPr>
          <p:nvPr/>
        </p:nvCxnSpPr>
        <p:spPr bwMode="auto">
          <a:xfrm rot="16200000" flipH="1">
            <a:off x="28186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90"/>
          <p:cNvCxnSpPr>
            <a:cxnSpLocks noChangeShapeType="1"/>
          </p:cNvCxnSpPr>
          <p:nvPr/>
        </p:nvCxnSpPr>
        <p:spPr bwMode="auto">
          <a:xfrm rot="5400000" flipH="1" flipV="1">
            <a:off x="5563394" y="3734594"/>
            <a:ext cx="1981200" cy="1588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91"/>
          <p:cNvCxnSpPr>
            <a:cxnSpLocks noChangeShapeType="1"/>
          </p:cNvCxnSpPr>
          <p:nvPr/>
        </p:nvCxnSpPr>
        <p:spPr bwMode="auto">
          <a:xfrm rot="16200000" flipH="1">
            <a:off x="51808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TextBox 17"/>
          <p:cNvSpPr txBox="1">
            <a:spLocks noChangeArrowheads="1"/>
          </p:cNvSpPr>
          <p:nvPr/>
        </p:nvSpPr>
        <p:spPr bwMode="auto">
          <a:xfrm>
            <a:off x="2743200" y="2667000"/>
            <a:ext cx="4127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40" name="TextBox 18"/>
          <p:cNvSpPr txBox="1">
            <a:spLocks noChangeArrowheads="1"/>
          </p:cNvSpPr>
          <p:nvPr/>
        </p:nvSpPr>
        <p:spPr bwMode="auto">
          <a:xfrm>
            <a:off x="2825750" y="43100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41" name="TextBox 19"/>
          <p:cNvSpPr txBox="1">
            <a:spLocks noChangeArrowheads="1"/>
          </p:cNvSpPr>
          <p:nvPr/>
        </p:nvSpPr>
        <p:spPr bwMode="auto">
          <a:xfrm>
            <a:off x="35052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2" name="TextBox 20"/>
          <p:cNvSpPr txBox="1">
            <a:spLocks noChangeArrowheads="1"/>
          </p:cNvSpPr>
          <p:nvPr/>
        </p:nvSpPr>
        <p:spPr bwMode="auto">
          <a:xfrm>
            <a:off x="41973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43" name="TextBox 23"/>
          <p:cNvSpPr txBox="1">
            <a:spLocks noChangeArrowheads="1"/>
          </p:cNvSpPr>
          <p:nvPr/>
        </p:nvSpPr>
        <p:spPr bwMode="auto">
          <a:xfrm>
            <a:off x="4953000" y="52244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4" name="TextBox 24"/>
          <p:cNvSpPr txBox="1">
            <a:spLocks noChangeArrowheads="1"/>
          </p:cNvSpPr>
          <p:nvPr/>
        </p:nvSpPr>
        <p:spPr bwMode="auto">
          <a:xfrm>
            <a:off x="4953000" y="1905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45" name="TextBox 25"/>
          <p:cNvSpPr txBox="1">
            <a:spLocks noChangeArrowheads="1"/>
          </p:cNvSpPr>
          <p:nvPr/>
        </p:nvSpPr>
        <p:spPr bwMode="auto">
          <a:xfrm>
            <a:off x="5029200" y="33956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46" name="TextBox 26"/>
          <p:cNvSpPr txBox="1">
            <a:spLocks noChangeArrowheads="1"/>
          </p:cNvSpPr>
          <p:nvPr/>
        </p:nvSpPr>
        <p:spPr bwMode="auto">
          <a:xfrm>
            <a:off x="5340350" y="42672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47" name="TextBox 27"/>
          <p:cNvSpPr txBox="1">
            <a:spLocks noChangeArrowheads="1"/>
          </p:cNvSpPr>
          <p:nvPr/>
        </p:nvSpPr>
        <p:spPr bwMode="auto">
          <a:xfrm>
            <a:off x="58674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8" name="TextBox 28"/>
          <p:cNvSpPr txBox="1">
            <a:spLocks noChangeArrowheads="1"/>
          </p:cNvSpPr>
          <p:nvPr/>
        </p:nvSpPr>
        <p:spPr bwMode="auto">
          <a:xfrm>
            <a:off x="65595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6</a:t>
            </a:r>
          </a:p>
        </p:txBody>
      </p:sp>
    </p:spTree>
    <p:extLst>
      <p:ext uri="{BB962C8B-B14F-4D97-AF65-F5344CB8AC3E}">
        <p14:creationId xmlns:p14="http://schemas.microsoft.com/office/powerpoint/2010/main" val="289774175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Single-Source Shortest Path</a:t>
            </a:r>
          </a:p>
        </p:txBody>
      </p:sp>
      <p:sp>
        <p:nvSpPr>
          <p:cNvPr id="8909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b="1" dirty="0" smtClean="0"/>
              <a:t>Problem:</a:t>
            </a:r>
            <a:r>
              <a:rPr lang="en-GB" dirty="0" smtClean="0"/>
              <a:t> find shortest path from a source node to one or more target nodes</a:t>
            </a:r>
          </a:p>
          <a:p>
            <a:pPr lvl="1"/>
            <a:r>
              <a:rPr lang="en-GB" dirty="0" smtClean="0"/>
              <a:t>Shortest might also mean lowest weight or cost</a:t>
            </a:r>
          </a:p>
          <a:p>
            <a:r>
              <a:rPr lang="en-GB" dirty="0" smtClean="0"/>
              <a:t>Single processor machine: </a:t>
            </a:r>
            <a:r>
              <a:rPr lang="en-GB" dirty="0" err="1" smtClean="0"/>
              <a:t>Dijkstra’s</a:t>
            </a:r>
            <a:r>
              <a:rPr lang="en-GB" dirty="0" smtClean="0"/>
              <a:t> Algorithm</a:t>
            </a:r>
          </a:p>
          <a:p>
            <a:r>
              <a:rPr lang="en-GB" dirty="0" smtClean="0"/>
              <a:t>MapReduce: parallel breadth-first search (BFS)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28456186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mage-Koenigsberg,_Map_by_Merian-Erben_1652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355715" y="0"/>
            <a:ext cx="9880715" cy="6875594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dirty="0" smtClean="0">
                <a:solidFill>
                  <a:schemeClr val="bg1"/>
                </a:solidFill>
              </a:rPr>
              <a:t>Wikipedia (</a:t>
            </a:r>
            <a:r>
              <a:rPr lang="en-US" sz="1000" b="0" dirty="0" err="1" smtClean="0">
                <a:solidFill>
                  <a:schemeClr val="bg1"/>
                </a:solidFill>
              </a:rPr>
              <a:t>Königsberg</a:t>
            </a:r>
            <a:r>
              <a:rPr lang="en-US" sz="1000" b="0" dirty="0" smtClean="0">
                <a:solidFill>
                  <a:schemeClr val="bg1"/>
                </a:solidFill>
              </a:rPr>
              <a:t>)</a:t>
            </a:r>
            <a:endParaRPr lang="en-US" sz="10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081517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Finding the Shortest Path</a:t>
            </a:r>
          </a:p>
        </p:txBody>
      </p:sp>
      <p:sp>
        <p:nvSpPr>
          <p:cNvPr id="90115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Consider simple case of equal edge weights</a:t>
            </a:r>
          </a:p>
          <a:p>
            <a:r>
              <a:rPr lang="en-GB" dirty="0" smtClean="0"/>
              <a:t>Solution to the problem can be defined inductively</a:t>
            </a:r>
          </a:p>
          <a:p>
            <a:r>
              <a:rPr lang="en-GB" dirty="0" smtClean="0"/>
              <a:t>Here’s the intuition:</a:t>
            </a:r>
          </a:p>
          <a:p>
            <a:pPr lvl="1"/>
            <a:r>
              <a:rPr lang="en-GB" dirty="0" smtClean="0"/>
              <a:t>Define: </a:t>
            </a:r>
            <a:r>
              <a:rPr lang="en-GB" i="1" dirty="0" smtClean="0"/>
              <a:t>b</a:t>
            </a:r>
            <a:r>
              <a:rPr lang="en-GB" dirty="0" smtClean="0"/>
              <a:t> is reachable from </a:t>
            </a:r>
            <a:r>
              <a:rPr lang="en-GB" i="1" dirty="0" smtClean="0"/>
              <a:t>a</a:t>
            </a:r>
            <a:r>
              <a:rPr lang="en-GB" dirty="0" smtClean="0"/>
              <a:t> if </a:t>
            </a:r>
            <a:r>
              <a:rPr lang="en-GB" i="1" dirty="0" smtClean="0"/>
              <a:t>b</a:t>
            </a:r>
            <a:r>
              <a:rPr lang="en-GB" dirty="0" smtClean="0"/>
              <a:t> is on adjacency list of </a:t>
            </a:r>
            <a:r>
              <a:rPr lang="en-GB" i="1" dirty="0" smtClean="0"/>
              <a:t>a</a:t>
            </a:r>
          </a:p>
          <a:p>
            <a:pPr marL="457129" lvl="1" indent="0">
              <a:buNone/>
            </a:pPr>
            <a:r>
              <a:rPr lang="en-GB" cap="small" dirty="0" smtClean="0"/>
              <a:t>	</a:t>
            </a:r>
            <a:r>
              <a:rPr lang="en-GB" cap="small" dirty="0" err="1" smtClean="0"/>
              <a:t>DistanceTo</a:t>
            </a:r>
            <a:r>
              <a:rPr lang="en-GB" dirty="0" smtClean="0"/>
              <a:t>(</a:t>
            </a:r>
            <a:r>
              <a:rPr lang="en-GB" i="1" dirty="0" smtClean="0"/>
              <a:t>s</a:t>
            </a:r>
            <a:r>
              <a:rPr lang="en-GB" dirty="0" smtClean="0"/>
              <a:t>) = 0</a:t>
            </a:r>
          </a:p>
          <a:p>
            <a:pPr lvl="1"/>
            <a:r>
              <a:rPr lang="en-GB" dirty="0" smtClean="0"/>
              <a:t>For all nodes </a:t>
            </a:r>
            <a:r>
              <a:rPr lang="en-GB" i="1" dirty="0" smtClean="0"/>
              <a:t>p</a:t>
            </a:r>
            <a:r>
              <a:rPr lang="en-GB" dirty="0" smtClean="0"/>
              <a:t> reachable from </a:t>
            </a:r>
            <a:r>
              <a:rPr lang="en-GB" i="1" dirty="0" smtClean="0"/>
              <a:t>s</a:t>
            </a:r>
            <a:r>
              <a:rPr lang="en-GB" dirty="0" smtClean="0"/>
              <a:t>, </a:t>
            </a:r>
            <a:br>
              <a:rPr lang="en-GB" dirty="0" smtClean="0"/>
            </a:br>
            <a:r>
              <a:rPr lang="en-GB" dirty="0" smtClean="0"/>
              <a:t>	</a:t>
            </a:r>
            <a:r>
              <a:rPr lang="en-GB" cap="small" dirty="0" err="1" smtClean="0"/>
              <a:t>DistanceTo</a:t>
            </a:r>
            <a:r>
              <a:rPr lang="en-GB" dirty="0" smtClean="0"/>
              <a:t>(</a:t>
            </a:r>
            <a:r>
              <a:rPr lang="en-GB" i="1" dirty="0" smtClean="0"/>
              <a:t>p</a:t>
            </a:r>
            <a:r>
              <a:rPr lang="en-GB" dirty="0" smtClean="0"/>
              <a:t>) = 1</a:t>
            </a:r>
          </a:p>
          <a:p>
            <a:pPr lvl="1"/>
            <a:r>
              <a:rPr lang="en-GB" dirty="0" smtClean="0"/>
              <a:t>For all nodes </a:t>
            </a:r>
            <a:r>
              <a:rPr lang="en-GB" i="1" dirty="0" smtClean="0"/>
              <a:t>n</a:t>
            </a:r>
            <a:r>
              <a:rPr lang="en-GB" dirty="0" smtClean="0"/>
              <a:t> reachable from some other set of nodes </a:t>
            </a:r>
            <a:r>
              <a:rPr lang="en-GB" i="1" dirty="0" smtClean="0"/>
              <a:t>M</a:t>
            </a:r>
            <a:r>
              <a:rPr lang="en-GB" dirty="0" smtClean="0"/>
              <a:t>, 	</a:t>
            </a:r>
            <a:r>
              <a:rPr lang="en-GB" cap="small" dirty="0" err="1" smtClean="0"/>
              <a:t>DistanceTo</a:t>
            </a:r>
            <a:r>
              <a:rPr lang="en-GB" dirty="0" smtClean="0"/>
              <a:t>(</a:t>
            </a:r>
            <a:r>
              <a:rPr lang="en-GB" i="1" dirty="0" smtClean="0"/>
              <a:t>n</a:t>
            </a:r>
            <a:r>
              <a:rPr lang="en-GB" dirty="0" smtClean="0"/>
              <a:t>) = 1 + min(</a:t>
            </a:r>
            <a:r>
              <a:rPr lang="en-GB" cap="small" dirty="0" smtClean="0"/>
              <a:t>DistanceTo</a:t>
            </a:r>
            <a:r>
              <a:rPr lang="en-GB" dirty="0" smtClean="0"/>
              <a:t>(</a:t>
            </a:r>
            <a:r>
              <a:rPr lang="en-GB" i="1" dirty="0" smtClean="0"/>
              <a:t>m</a:t>
            </a:r>
            <a:r>
              <a:rPr lang="en-GB" dirty="0" smtClean="0"/>
              <a:t>), </a:t>
            </a:r>
            <a:r>
              <a:rPr lang="en-GB" i="1" dirty="0" smtClean="0"/>
              <a:t>m</a:t>
            </a:r>
            <a:r>
              <a:rPr lang="en-GB" dirty="0" smtClean="0"/>
              <a:t> </a:t>
            </a:r>
            <a:r>
              <a:rPr lang="en-GB" dirty="0" smtClean="0">
                <a:sym typeface="Symbol" pitchFamily="18" charset="2"/>
              </a:rPr>
              <a:t></a:t>
            </a:r>
            <a:r>
              <a:rPr lang="en-GB" dirty="0" smtClean="0"/>
              <a:t> </a:t>
            </a:r>
            <a:r>
              <a:rPr lang="en-GB" i="1" dirty="0" smtClean="0"/>
              <a:t>M</a:t>
            </a:r>
            <a:r>
              <a:rPr lang="en-GB" dirty="0" smtClean="0"/>
              <a:t>)</a:t>
            </a:r>
          </a:p>
        </p:txBody>
      </p:sp>
      <p:sp>
        <p:nvSpPr>
          <p:cNvPr id="4" name="Oval 4"/>
          <p:cNvSpPr>
            <a:spLocks noChangeArrowheads="1"/>
          </p:cNvSpPr>
          <p:nvPr/>
        </p:nvSpPr>
        <p:spPr bwMode="auto">
          <a:xfrm>
            <a:off x="1447800" y="54102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lIns="0" tIns="0" rIns="0" bIns="0" anchor="ctr" anchorCtr="1"/>
          <a:lstStyle/>
          <a:p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s</a:t>
            </a:r>
            <a:endParaRPr lang="en-US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" name="Oval 5"/>
          <p:cNvSpPr>
            <a:spLocks noChangeArrowheads="1"/>
          </p:cNvSpPr>
          <p:nvPr/>
        </p:nvSpPr>
        <p:spPr bwMode="auto">
          <a:xfrm>
            <a:off x="4495800" y="62484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lIns="0" tIns="0" rIns="0" bIns="0" anchor="ctr" anchorCtr="1"/>
          <a:lstStyle/>
          <a:p>
            <a:pPr lvl="0" algn="ctr"/>
            <a:r>
              <a:rPr lang="en-US" sz="1200" b="0" i="1" dirty="0" smtClean="0">
                <a:solidFill>
                  <a:schemeClr val="bg1"/>
                </a:solidFill>
                <a:latin typeface="Gill Sans"/>
                <a:cs typeface="Gill Sans"/>
              </a:rPr>
              <a:t>m</a:t>
            </a:r>
            <a:r>
              <a:rPr lang="en-US" sz="1200" b="0" i="1" baseline="-25000" dirty="0" smtClean="0">
                <a:solidFill>
                  <a:schemeClr val="bg1"/>
                </a:solidFill>
                <a:latin typeface="Gill Sans"/>
                <a:cs typeface="Gill Sans"/>
              </a:rPr>
              <a:t>3</a:t>
            </a:r>
            <a:endParaRPr lang="en-US" sz="1400" b="0" i="1" baseline="-2500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" name="Oval 6"/>
          <p:cNvSpPr>
            <a:spLocks noChangeArrowheads="1"/>
          </p:cNvSpPr>
          <p:nvPr/>
        </p:nvSpPr>
        <p:spPr bwMode="auto">
          <a:xfrm>
            <a:off x="3733800" y="55626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lIns="0" tIns="0" rIns="0" bIns="0" anchor="ctr" anchorCtr="1"/>
          <a:lstStyle/>
          <a:p>
            <a:pPr algn="ctr"/>
            <a:r>
              <a:rPr lang="en-US" sz="1200" b="0" i="1" dirty="0" smtClean="0">
                <a:solidFill>
                  <a:schemeClr val="bg1"/>
                </a:solidFill>
                <a:latin typeface="Gill Sans"/>
                <a:cs typeface="Gill Sans"/>
              </a:rPr>
              <a:t>m</a:t>
            </a:r>
            <a:r>
              <a:rPr lang="en-US" sz="1200" b="0" i="1" baseline="-25000" dirty="0" smtClean="0">
                <a:solidFill>
                  <a:schemeClr val="bg1"/>
                </a:solidFill>
                <a:latin typeface="Gill Sans"/>
                <a:cs typeface="Gill Sans"/>
              </a:rPr>
              <a:t>2</a:t>
            </a:r>
            <a:endParaRPr lang="en-US" sz="1200" b="0" i="1" baseline="-2500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" name="Oval 7"/>
          <p:cNvSpPr>
            <a:spLocks noChangeArrowheads="1"/>
          </p:cNvSpPr>
          <p:nvPr/>
        </p:nvSpPr>
        <p:spPr bwMode="auto">
          <a:xfrm>
            <a:off x="4419600" y="48006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lIns="0" tIns="0" rIns="0" bIns="0" anchor="ctr" anchorCtr="1"/>
          <a:lstStyle/>
          <a:p>
            <a:pPr algn="ctr"/>
            <a:r>
              <a:rPr lang="en-US" sz="1200" b="0" i="1" dirty="0" smtClean="0">
                <a:solidFill>
                  <a:schemeClr val="bg1"/>
                </a:solidFill>
                <a:latin typeface="Gill Sans"/>
                <a:cs typeface="Gill Sans"/>
              </a:rPr>
              <a:t>m</a:t>
            </a:r>
            <a:r>
              <a:rPr lang="en-US" sz="1200" b="0" i="1" baseline="-25000" dirty="0" smtClean="0">
                <a:solidFill>
                  <a:schemeClr val="bg1"/>
                </a:solidFill>
                <a:latin typeface="Gill Sans"/>
                <a:cs typeface="Gill Sans"/>
              </a:rPr>
              <a:t>1</a:t>
            </a:r>
            <a:endParaRPr lang="en-US" sz="1400" b="0" i="1" baseline="-2500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8" name="Oval 10"/>
          <p:cNvSpPr>
            <a:spLocks noChangeArrowheads="1"/>
          </p:cNvSpPr>
          <p:nvPr/>
        </p:nvSpPr>
        <p:spPr bwMode="auto">
          <a:xfrm>
            <a:off x="5105400" y="54102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lIns="0" tIns="0" rIns="0" bIns="0" anchor="ctr" anchorCtr="1"/>
          <a:lstStyle/>
          <a:p>
            <a:pPr algn="ctr"/>
            <a:r>
              <a:rPr lang="en-US" sz="1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n</a:t>
            </a:r>
            <a:endParaRPr lang="en-US" sz="1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15" name="Straight Connector 14"/>
          <p:cNvCxnSpPr>
            <a:stCxn id="7" idx="5"/>
            <a:endCxn id="8" idx="1"/>
          </p:cNvCxnSpPr>
          <p:nvPr/>
        </p:nvCxnSpPr>
        <p:spPr bwMode="auto">
          <a:xfrm rot="16200000" flipH="1">
            <a:off x="4782904" y="5087704"/>
            <a:ext cx="340192" cy="416392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  <p:cxnSp>
        <p:nvCxnSpPr>
          <p:cNvPr id="18" name="Straight Connector 17"/>
          <p:cNvCxnSpPr>
            <a:stCxn id="6" idx="6"/>
            <a:endCxn id="8" idx="2"/>
          </p:cNvCxnSpPr>
          <p:nvPr/>
        </p:nvCxnSpPr>
        <p:spPr bwMode="auto">
          <a:xfrm flipV="1">
            <a:off x="4114800" y="5600700"/>
            <a:ext cx="990600" cy="152400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  <p:cxnSp>
        <p:nvCxnSpPr>
          <p:cNvPr id="21" name="Straight Connector 20"/>
          <p:cNvCxnSpPr>
            <a:endCxn id="8" idx="3"/>
          </p:cNvCxnSpPr>
          <p:nvPr/>
        </p:nvCxnSpPr>
        <p:spPr bwMode="auto">
          <a:xfrm rot="5400000" flipH="1" flipV="1">
            <a:off x="4724400" y="5811604"/>
            <a:ext cx="512996" cy="360596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  <p:cxnSp>
        <p:nvCxnSpPr>
          <p:cNvPr id="24" name="Straight Connector 23"/>
          <p:cNvCxnSpPr>
            <a:stCxn id="4" idx="7"/>
          </p:cNvCxnSpPr>
          <p:nvPr/>
        </p:nvCxnSpPr>
        <p:spPr bwMode="auto">
          <a:xfrm rot="5400000" flipH="1" flipV="1">
            <a:off x="1887304" y="5219700"/>
            <a:ext cx="131996" cy="360596"/>
          </a:xfrm>
          <a:prstGeom prst="line">
            <a:avLst/>
          </a:prstGeom>
          <a:ln w="15875"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/>
          <p:cNvCxnSpPr>
            <a:stCxn id="4" idx="6"/>
          </p:cNvCxnSpPr>
          <p:nvPr/>
        </p:nvCxnSpPr>
        <p:spPr bwMode="auto">
          <a:xfrm>
            <a:off x="1828800" y="5600700"/>
            <a:ext cx="990600" cy="38100"/>
          </a:xfrm>
          <a:prstGeom prst="line">
            <a:avLst/>
          </a:prstGeom>
          <a:ln w="15875"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Connector 30"/>
          <p:cNvCxnSpPr>
            <a:stCxn id="4" idx="5"/>
          </p:cNvCxnSpPr>
          <p:nvPr/>
        </p:nvCxnSpPr>
        <p:spPr bwMode="auto">
          <a:xfrm rot="16200000" flipH="1">
            <a:off x="1887304" y="5621104"/>
            <a:ext cx="436796" cy="665396"/>
          </a:xfrm>
          <a:prstGeom prst="line">
            <a:avLst/>
          </a:prstGeom>
          <a:ln w="15875"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2362200" y="4953000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Gill Sans"/>
                <a:cs typeface="Gill Sans"/>
              </a:rPr>
              <a:t>…</a:t>
            </a:r>
            <a:endParaRPr lang="en-US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962950" y="545264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Gill Sans"/>
                <a:cs typeface="Gill Sans"/>
              </a:rPr>
              <a:t>…</a:t>
            </a:r>
            <a:endParaRPr lang="en-US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2590800" y="606224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Gill Sans"/>
                <a:cs typeface="Gill Sans"/>
              </a:rPr>
              <a:t>…</a:t>
            </a:r>
            <a:endParaRPr lang="en-US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4114800" y="4800600"/>
            <a:ext cx="3513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d</a:t>
            </a:r>
            <a:r>
              <a:rPr lang="en-US" sz="1400" b="0" i="1" baseline="-25000" dirty="0" smtClean="0">
                <a:solidFill>
                  <a:schemeClr val="bg1"/>
                </a:solidFill>
                <a:latin typeface="Gill Sans"/>
                <a:cs typeface="Gill Sans"/>
              </a:rPr>
              <a:t>1</a:t>
            </a:r>
            <a:endParaRPr lang="en-US" sz="1400" b="0" i="1" baseline="-2500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611022" y="5257800"/>
            <a:ext cx="3513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d</a:t>
            </a:r>
            <a:r>
              <a:rPr lang="en-US" sz="1400" b="0" i="1" baseline="-25000" dirty="0" smtClean="0">
                <a:solidFill>
                  <a:schemeClr val="bg1"/>
                </a:solidFill>
                <a:latin typeface="Gill Sans"/>
                <a:cs typeface="Gill Sans"/>
              </a:rPr>
              <a:t>2</a:t>
            </a:r>
            <a:endParaRPr lang="en-US" sz="1400" b="0" i="1" baseline="-2500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4191000" y="6169223"/>
            <a:ext cx="3513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d</a:t>
            </a:r>
            <a:r>
              <a:rPr lang="en-US" sz="1400" b="0" i="1" baseline="-25000" dirty="0" smtClean="0">
                <a:solidFill>
                  <a:schemeClr val="bg1"/>
                </a:solidFill>
                <a:latin typeface="Gill Sans"/>
                <a:cs typeface="Gill Sans"/>
              </a:rPr>
              <a:t>3</a:t>
            </a:r>
            <a:endParaRPr lang="en-US" sz="1400" b="0" i="1" baseline="-2500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943491694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1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1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11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115" grpId="0" build="p"/>
      <p:bldP spid="4" grpId="0" animBg="1"/>
      <p:bldP spid="5" grpId="0" animBg="1"/>
      <p:bldP spid="6" grpId="0" animBg="1"/>
      <p:bldP spid="7" grpId="0" animBg="1"/>
      <p:bldP spid="8" grpId="0" animBg="1"/>
      <p:bldP spid="34" grpId="0"/>
      <p:bldP spid="35" grpId="0"/>
      <p:bldP spid="36" grpId="0"/>
      <p:bldP spid="37" grpId="0"/>
      <p:bldP spid="38" grpId="0"/>
      <p:bldP spid="39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006-01-14_Surface_waves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415636" y="-1"/>
            <a:ext cx="10016836" cy="6886575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2"/>
                </a:solidFill>
              </a:rPr>
              <a:t>Source: </a:t>
            </a:r>
            <a:r>
              <a:rPr lang="en-US" sz="1000" b="0" dirty="0" smtClean="0">
                <a:solidFill>
                  <a:schemeClr val="bg2"/>
                </a:solidFill>
              </a:rPr>
              <a:t>Wikipedia (Wave)</a:t>
            </a:r>
            <a:endParaRPr lang="en-US" sz="1000" b="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16943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Visualizing Parallel BFS</a:t>
            </a:r>
            <a:endParaRPr lang="en-US" dirty="0"/>
          </a:p>
        </p:txBody>
      </p:sp>
      <p:sp>
        <p:nvSpPr>
          <p:cNvPr id="4" name="Oval 4"/>
          <p:cNvSpPr>
            <a:spLocks noChangeArrowheads="1"/>
          </p:cNvSpPr>
          <p:nvPr/>
        </p:nvSpPr>
        <p:spPr bwMode="auto">
          <a:xfrm>
            <a:off x="2743200" y="15240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0</a:t>
            </a:r>
            <a:endParaRPr lang="en-US" i="1" baseline="-25000" dirty="0">
              <a:solidFill>
                <a:schemeClr val="bg2"/>
              </a:solidFill>
            </a:endParaRPr>
          </a:p>
        </p:txBody>
      </p:sp>
      <p:sp>
        <p:nvSpPr>
          <p:cNvPr id="5" name="Oval 5"/>
          <p:cNvSpPr>
            <a:spLocks noChangeArrowheads="1"/>
          </p:cNvSpPr>
          <p:nvPr/>
        </p:nvSpPr>
        <p:spPr bwMode="auto">
          <a:xfrm>
            <a:off x="2133600" y="27432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3</a:t>
            </a:r>
            <a:endParaRPr lang="en-US" i="1" baseline="-25000" dirty="0">
              <a:solidFill>
                <a:schemeClr val="bg2"/>
              </a:solidFill>
            </a:endParaRPr>
          </a:p>
        </p:txBody>
      </p:sp>
      <p:sp>
        <p:nvSpPr>
          <p:cNvPr id="6" name="Oval 6"/>
          <p:cNvSpPr>
            <a:spLocks noChangeArrowheads="1"/>
          </p:cNvSpPr>
          <p:nvPr/>
        </p:nvSpPr>
        <p:spPr bwMode="auto">
          <a:xfrm>
            <a:off x="3657600" y="26670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2</a:t>
            </a:r>
            <a:endParaRPr lang="en-US" i="1" baseline="-25000" dirty="0">
              <a:solidFill>
                <a:schemeClr val="bg2"/>
              </a:solidFill>
            </a:endParaRPr>
          </a:p>
        </p:txBody>
      </p:sp>
      <p:sp>
        <p:nvSpPr>
          <p:cNvPr id="7" name="Oval 7"/>
          <p:cNvSpPr>
            <a:spLocks noChangeArrowheads="1"/>
          </p:cNvSpPr>
          <p:nvPr/>
        </p:nvSpPr>
        <p:spPr bwMode="auto">
          <a:xfrm>
            <a:off x="4572000" y="16002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1</a:t>
            </a:r>
          </a:p>
        </p:txBody>
      </p:sp>
      <p:sp>
        <p:nvSpPr>
          <p:cNvPr id="8" name="Oval 8"/>
          <p:cNvSpPr>
            <a:spLocks noChangeArrowheads="1"/>
          </p:cNvSpPr>
          <p:nvPr/>
        </p:nvSpPr>
        <p:spPr bwMode="auto">
          <a:xfrm>
            <a:off x="6324600" y="12954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7</a:t>
            </a:r>
            <a:endParaRPr lang="en-US" i="1" baseline="-25000" dirty="0">
              <a:solidFill>
                <a:schemeClr val="bg2"/>
              </a:solidFill>
            </a:endParaRPr>
          </a:p>
        </p:txBody>
      </p:sp>
      <p:sp>
        <p:nvSpPr>
          <p:cNvPr id="9" name="Oval 9"/>
          <p:cNvSpPr>
            <a:spLocks noChangeArrowheads="1"/>
          </p:cNvSpPr>
          <p:nvPr/>
        </p:nvSpPr>
        <p:spPr bwMode="auto">
          <a:xfrm>
            <a:off x="5334000" y="28956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6</a:t>
            </a:r>
            <a:endParaRPr lang="en-US" i="1" baseline="-25000" dirty="0">
              <a:solidFill>
                <a:schemeClr val="bg2"/>
              </a:solidFill>
            </a:endParaRPr>
          </a:p>
        </p:txBody>
      </p:sp>
      <p:sp>
        <p:nvSpPr>
          <p:cNvPr id="10" name="Oval 10"/>
          <p:cNvSpPr>
            <a:spLocks noChangeArrowheads="1"/>
          </p:cNvSpPr>
          <p:nvPr/>
        </p:nvSpPr>
        <p:spPr bwMode="auto">
          <a:xfrm>
            <a:off x="3810000" y="38862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5</a:t>
            </a:r>
            <a:endParaRPr lang="en-US" i="1" baseline="-25000" dirty="0">
              <a:solidFill>
                <a:schemeClr val="bg2"/>
              </a:solidFill>
            </a:endParaRPr>
          </a:p>
        </p:txBody>
      </p:sp>
      <p:sp>
        <p:nvSpPr>
          <p:cNvPr id="11" name="Oval 11"/>
          <p:cNvSpPr>
            <a:spLocks noChangeArrowheads="1"/>
          </p:cNvSpPr>
          <p:nvPr/>
        </p:nvSpPr>
        <p:spPr bwMode="auto">
          <a:xfrm>
            <a:off x="2514600" y="41910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4</a:t>
            </a:r>
            <a:endParaRPr lang="en-US" i="1" baseline="-25000" dirty="0">
              <a:solidFill>
                <a:schemeClr val="bg2"/>
              </a:solidFill>
            </a:endParaRPr>
          </a:p>
        </p:txBody>
      </p:sp>
      <p:sp>
        <p:nvSpPr>
          <p:cNvPr id="12" name="Oval 12"/>
          <p:cNvSpPr>
            <a:spLocks noChangeArrowheads="1"/>
          </p:cNvSpPr>
          <p:nvPr/>
        </p:nvSpPr>
        <p:spPr bwMode="auto">
          <a:xfrm>
            <a:off x="3429000" y="54102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9</a:t>
            </a:r>
            <a:endParaRPr lang="en-US" i="1" baseline="-25000" dirty="0">
              <a:solidFill>
                <a:schemeClr val="bg2"/>
              </a:solidFill>
            </a:endParaRPr>
          </a:p>
        </p:txBody>
      </p:sp>
      <p:sp>
        <p:nvSpPr>
          <p:cNvPr id="13" name="Oval 13"/>
          <p:cNvSpPr>
            <a:spLocks noChangeArrowheads="1"/>
          </p:cNvSpPr>
          <p:nvPr/>
        </p:nvSpPr>
        <p:spPr bwMode="auto">
          <a:xfrm>
            <a:off x="5791200" y="43434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8</a:t>
            </a:r>
            <a:endParaRPr lang="en-US" i="1" baseline="-25000" dirty="0">
              <a:solidFill>
                <a:schemeClr val="bg2"/>
              </a:solidFill>
            </a:endParaRPr>
          </a:p>
        </p:txBody>
      </p:sp>
      <p:cxnSp>
        <p:nvCxnSpPr>
          <p:cNvPr id="14" name="Straight Arrow Connector 15"/>
          <p:cNvCxnSpPr>
            <a:cxnSpLocks noChangeShapeType="1"/>
            <a:stCxn id="4" idx="3"/>
            <a:endCxn id="5" idx="0"/>
          </p:cNvCxnSpPr>
          <p:nvPr/>
        </p:nvCxnSpPr>
        <p:spPr bwMode="auto">
          <a:xfrm rot="5400000">
            <a:off x="2343151" y="2243137"/>
            <a:ext cx="633412" cy="366713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6"/>
          <p:cNvCxnSpPr>
            <a:cxnSpLocks noChangeShapeType="1"/>
            <a:stCxn id="4" idx="5"/>
            <a:endCxn id="6" idx="1"/>
          </p:cNvCxnSpPr>
          <p:nvPr/>
        </p:nvCxnSpPr>
        <p:spPr bwMode="auto">
          <a:xfrm rot="16200000" flipH="1">
            <a:off x="3214688" y="2224088"/>
            <a:ext cx="657225" cy="428625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9"/>
          <p:cNvCxnSpPr>
            <a:cxnSpLocks noChangeShapeType="1"/>
            <a:stCxn id="4" idx="6"/>
            <a:endCxn id="7" idx="2"/>
          </p:cNvCxnSpPr>
          <p:nvPr/>
        </p:nvCxnSpPr>
        <p:spPr bwMode="auto">
          <a:xfrm>
            <a:off x="3429000" y="1866900"/>
            <a:ext cx="1143000" cy="76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23"/>
          <p:cNvCxnSpPr>
            <a:cxnSpLocks noChangeShapeType="1"/>
            <a:stCxn id="7" idx="6"/>
            <a:endCxn id="8" idx="2"/>
          </p:cNvCxnSpPr>
          <p:nvPr/>
        </p:nvCxnSpPr>
        <p:spPr bwMode="auto">
          <a:xfrm flipV="1">
            <a:off x="5257800" y="1638300"/>
            <a:ext cx="1066800" cy="3048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26"/>
          <p:cNvCxnSpPr>
            <a:cxnSpLocks noChangeShapeType="1"/>
            <a:stCxn id="13" idx="0"/>
            <a:endCxn id="8" idx="4"/>
          </p:cNvCxnSpPr>
          <p:nvPr/>
        </p:nvCxnSpPr>
        <p:spPr bwMode="auto">
          <a:xfrm rot="5400000" flipH="1" flipV="1">
            <a:off x="5219700" y="2895600"/>
            <a:ext cx="2362200" cy="5334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31"/>
          <p:cNvCxnSpPr>
            <a:cxnSpLocks noChangeShapeType="1"/>
            <a:stCxn id="9" idx="1"/>
            <a:endCxn id="7" idx="5"/>
          </p:cNvCxnSpPr>
          <p:nvPr/>
        </p:nvCxnSpPr>
        <p:spPr bwMode="auto">
          <a:xfrm rot="16200000" flipV="1">
            <a:off x="4891088" y="2452688"/>
            <a:ext cx="809625" cy="276225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34"/>
          <p:cNvCxnSpPr>
            <a:cxnSpLocks noChangeShapeType="1"/>
            <a:stCxn id="7" idx="3"/>
            <a:endCxn id="6" idx="7"/>
          </p:cNvCxnSpPr>
          <p:nvPr/>
        </p:nvCxnSpPr>
        <p:spPr bwMode="auto">
          <a:xfrm rot="5400000">
            <a:off x="4167188" y="2262188"/>
            <a:ext cx="581025" cy="428625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37"/>
          <p:cNvCxnSpPr>
            <a:cxnSpLocks noChangeShapeType="1"/>
            <a:stCxn id="6" idx="6"/>
            <a:endCxn id="9" idx="2"/>
          </p:cNvCxnSpPr>
          <p:nvPr/>
        </p:nvCxnSpPr>
        <p:spPr bwMode="auto">
          <a:xfrm>
            <a:off x="4343400" y="3009900"/>
            <a:ext cx="990600" cy="2286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40"/>
          <p:cNvCxnSpPr>
            <a:cxnSpLocks noChangeShapeType="1"/>
            <a:stCxn id="5" idx="4"/>
            <a:endCxn id="11" idx="0"/>
          </p:cNvCxnSpPr>
          <p:nvPr/>
        </p:nvCxnSpPr>
        <p:spPr bwMode="auto">
          <a:xfrm rot="16200000" flipH="1">
            <a:off x="2286000" y="3619500"/>
            <a:ext cx="762000" cy="3810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43"/>
          <p:cNvCxnSpPr>
            <a:cxnSpLocks noChangeShapeType="1"/>
            <a:stCxn id="6" idx="3"/>
            <a:endCxn id="11" idx="7"/>
          </p:cNvCxnSpPr>
          <p:nvPr/>
        </p:nvCxnSpPr>
        <p:spPr bwMode="auto">
          <a:xfrm rot="5400000">
            <a:off x="2909888" y="3443288"/>
            <a:ext cx="1038225" cy="657225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46"/>
          <p:cNvCxnSpPr>
            <a:cxnSpLocks noChangeShapeType="1"/>
            <a:stCxn id="6" idx="4"/>
            <a:endCxn id="10" idx="0"/>
          </p:cNvCxnSpPr>
          <p:nvPr/>
        </p:nvCxnSpPr>
        <p:spPr bwMode="auto">
          <a:xfrm rot="16200000" flipH="1">
            <a:off x="3810000" y="3543300"/>
            <a:ext cx="533400" cy="1524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50"/>
          <p:cNvCxnSpPr>
            <a:cxnSpLocks noChangeShapeType="1"/>
            <a:stCxn id="10" idx="7"/>
            <a:endCxn id="9" idx="3"/>
          </p:cNvCxnSpPr>
          <p:nvPr/>
        </p:nvCxnSpPr>
        <p:spPr bwMode="auto">
          <a:xfrm rot="5400000" flipH="1" flipV="1">
            <a:off x="4662488" y="3214688"/>
            <a:ext cx="504825" cy="1038225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53"/>
          <p:cNvCxnSpPr>
            <a:cxnSpLocks noChangeShapeType="1"/>
            <a:stCxn id="11" idx="5"/>
            <a:endCxn id="12" idx="1"/>
          </p:cNvCxnSpPr>
          <p:nvPr/>
        </p:nvCxnSpPr>
        <p:spPr bwMode="auto">
          <a:xfrm rot="16200000" flipH="1">
            <a:off x="2947988" y="4929188"/>
            <a:ext cx="733425" cy="428625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56"/>
          <p:cNvCxnSpPr>
            <a:cxnSpLocks noChangeShapeType="1"/>
            <a:stCxn id="10" idx="3"/>
            <a:endCxn id="12" idx="0"/>
          </p:cNvCxnSpPr>
          <p:nvPr/>
        </p:nvCxnSpPr>
        <p:spPr bwMode="auto">
          <a:xfrm rot="5400000">
            <a:off x="3371851" y="4871617"/>
            <a:ext cx="938633" cy="138533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59"/>
          <p:cNvCxnSpPr>
            <a:cxnSpLocks noChangeShapeType="1"/>
            <a:stCxn id="12" idx="7"/>
            <a:endCxn id="10" idx="4"/>
          </p:cNvCxnSpPr>
          <p:nvPr/>
        </p:nvCxnSpPr>
        <p:spPr bwMode="auto">
          <a:xfrm rot="5400000" flipH="1" flipV="1">
            <a:off x="3614737" y="4972051"/>
            <a:ext cx="938213" cy="138112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62"/>
          <p:cNvCxnSpPr>
            <a:cxnSpLocks noChangeShapeType="1"/>
            <a:stCxn id="10" idx="6"/>
            <a:endCxn id="13" idx="2"/>
          </p:cNvCxnSpPr>
          <p:nvPr/>
        </p:nvCxnSpPr>
        <p:spPr bwMode="auto">
          <a:xfrm>
            <a:off x="4495800" y="4229100"/>
            <a:ext cx="1295400" cy="457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771705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From Intuition to Algorithm</a:t>
            </a:r>
          </a:p>
        </p:txBody>
      </p:sp>
      <p:sp>
        <p:nvSpPr>
          <p:cNvPr id="91139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Data representation:</a:t>
            </a:r>
          </a:p>
          <a:p>
            <a:pPr lvl="1"/>
            <a:r>
              <a:rPr lang="en-GB" dirty="0" smtClean="0"/>
              <a:t>Key: node </a:t>
            </a:r>
            <a:r>
              <a:rPr lang="en-GB" i="1" dirty="0" smtClean="0"/>
              <a:t>n</a:t>
            </a:r>
          </a:p>
          <a:p>
            <a:pPr lvl="1"/>
            <a:r>
              <a:rPr lang="en-GB" dirty="0" smtClean="0"/>
              <a:t>Value: </a:t>
            </a:r>
            <a:r>
              <a:rPr lang="en-GB" i="1" dirty="0" smtClean="0"/>
              <a:t>d</a:t>
            </a:r>
            <a:r>
              <a:rPr lang="en-GB" dirty="0" smtClean="0"/>
              <a:t> (distance from start), adjacency list (nodes reachable from </a:t>
            </a:r>
            <a:r>
              <a:rPr lang="en-GB" i="1" dirty="0" smtClean="0"/>
              <a:t>n</a:t>
            </a:r>
            <a:r>
              <a:rPr lang="en-GB" dirty="0" smtClean="0"/>
              <a:t>)</a:t>
            </a:r>
          </a:p>
          <a:p>
            <a:pPr lvl="1"/>
            <a:r>
              <a:rPr lang="en-GB" dirty="0" smtClean="0">
                <a:sym typeface="Symbol"/>
              </a:rPr>
              <a:t>Initialization: for all nodes except for start node, </a:t>
            </a:r>
            <a:r>
              <a:rPr lang="en-GB" i="1" dirty="0" smtClean="0"/>
              <a:t>d</a:t>
            </a:r>
            <a:r>
              <a:rPr lang="en-GB" dirty="0" smtClean="0"/>
              <a:t> = </a:t>
            </a:r>
            <a:r>
              <a:rPr lang="en-GB" dirty="0" smtClean="0">
                <a:sym typeface="Symbol"/>
              </a:rPr>
              <a:t></a:t>
            </a:r>
            <a:endParaRPr lang="en-GB" dirty="0" smtClean="0"/>
          </a:p>
          <a:p>
            <a:r>
              <a:rPr lang="en-GB" dirty="0" smtClean="0">
                <a:sym typeface="Symbol" pitchFamily="18" charset="2"/>
              </a:rPr>
              <a:t>Mapper:</a:t>
            </a:r>
          </a:p>
          <a:p>
            <a:pPr lvl="1"/>
            <a:r>
              <a:rPr lang="en-GB" dirty="0" smtClean="0">
                <a:sym typeface="Symbol" pitchFamily="18" charset="2"/>
              </a:rPr>
              <a:t></a:t>
            </a:r>
            <a:r>
              <a:rPr lang="en-GB" i="1" dirty="0" smtClean="0"/>
              <a:t>m</a:t>
            </a:r>
            <a:r>
              <a:rPr lang="en-GB" dirty="0" smtClean="0"/>
              <a:t> </a:t>
            </a:r>
            <a:r>
              <a:rPr lang="en-GB" dirty="0" smtClean="0">
                <a:sym typeface="Symbol" pitchFamily="18" charset="2"/>
              </a:rPr>
              <a:t></a:t>
            </a:r>
            <a:r>
              <a:rPr lang="en-GB" dirty="0" smtClean="0"/>
              <a:t> adjacency list: emit (</a:t>
            </a:r>
            <a:r>
              <a:rPr lang="en-GB" i="1" dirty="0" smtClean="0"/>
              <a:t>m</a:t>
            </a:r>
            <a:r>
              <a:rPr lang="en-GB" dirty="0" smtClean="0"/>
              <a:t>, </a:t>
            </a:r>
            <a:r>
              <a:rPr lang="en-GB" i="1" dirty="0" smtClean="0"/>
              <a:t>d </a:t>
            </a:r>
            <a:r>
              <a:rPr lang="en-GB" dirty="0" smtClean="0"/>
              <a:t>+ 1)</a:t>
            </a:r>
          </a:p>
          <a:p>
            <a:pPr lvl="1"/>
            <a:r>
              <a:rPr lang="en-GB" dirty="0" smtClean="0"/>
              <a:t>Remember to also emit distance to yourself</a:t>
            </a:r>
          </a:p>
          <a:p>
            <a:r>
              <a:rPr lang="en-GB" dirty="0" smtClean="0"/>
              <a:t>Sort/Shuffle</a:t>
            </a:r>
          </a:p>
          <a:p>
            <a:pPr lvl="1"/>
            <a:r>
              <a:rPr lang="en-GB" dirty="0" smtClean="0"/>
              <a:t>Groups distances by reachable nodes</a:t>
            </a:r>
          </a:p>
          <a:p>
            <a:r>
              <a:rPr lang="en-GB" dirty="0" smtClean="0"/>
              <a:t>Reducer:</a:t>
            </a:r>
          </a:p>
          <a:p>
            <a:pPr lvl="1"/>
            <a:r>
              <a:rPr lang="en-GB" dirty="0" smtClean="0"/>
              <a:t>Selects minimum distance path for each reachable node</a:t>
            </a:r>
          </a:p>
          <a:p>
            <a:pPr lvl="1"/>
            <a:r>
              <a:rPr lang="en-GB" dirty="0" smtClean="0"/>
              <a:t>Additional bookkeeping needed to keep track of actual path</a:t>
            </a:r>
          </a:p>
        </p:txBody>
      </p:sp>
    </p:spTree>
    <p:extLst>
      <p:ext uri="{BB962C8B-B14F-4D97-AF65-F5344CB8AC3E}">
        <p14:creationId xmlns:p14="http://schemas.microsoft.com/office/powerpoint/2010/main" val="3001087826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3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3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3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3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3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39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39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39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139" grpId="0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Multiple Iterations Needed</a:t>
            </a:r>
          </a:p>
        </p:txBody>
      </p:sp>
      <p:sp>
        <p:nvSpPr>
          <p:cNvPr id="92163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Each MapReduce iteration advances the “frontier” by one hop</a:t>
            </a:r>
          </a:p>
          <a:p>
            <a:pPr lvl="1"/>
            <a:r>
              <a:rPr lang="en-GB" dirty="0" smtClean="0"/>
              <a:t>Subsequent iterations include more and more reachable nodes as frontier expands</a:t>
            </a:r>
          </a:p>
          <a:p>
            <a:pPr lvl="1"/>
            <a:r>
              <a:rPr lang="en-GB" dirty="0" smtClean="0"/>
              <a:t>Multiple iterations are needed to explore entire graph</a:t>
            </a:r>
          </a:p>
          <a:p>
            <a:r>
              <a:rPr lang="en-GB" dirty="0" smtClean="0"/>
              <a:t>Preserving graph structure:</a:t>
            </a:r>
          </a:p>
          <a:p>
            <a:pPr lvl="1"/>
            <a:r>
              <a:rPr lang="en-GB" dirty="0" smtClean="0"/>
              <a:t>Problem: Where did the adjacency list go?</a:t>
            </a:r>
          </a:p>
          <a:p>
            <a:pPr lvl="1"/>
            <a:r>
              <a:rPr lang="en-GB" dirty="0" smtClean="0"/>
              <a:t>Solution: mapper emits (</a:t>
            </a:r>
            <a:r>
              <a:rPr lang="en-GB" i="1" dirty="0" smtClean="0"/>
              <a:t>n</a:t>
            </a:r>
            <a:r>
              <a:rPr lang="en-GB" dirty="0" smtClean="0"/>
              <a:t>, adjacency list) as well</a:t>
            </a:r>
          </a:p>
        </p:txBody>
      </p:sp>
      <p:sp>
        <p:nvSpPr>
          <p:cNvPr id="4" name="TextBox 3"/>
          <p:cNvSpPr txBox="1"/>
          <p:nvPr/>
        </p:nvSpPr>
        <p:spPr>
          <a:xfrm rot="20517061">
            <a:off x="4910991" y="3745204"/>
            <a:ext cx="26161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Ugh! This is ugly!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628180946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6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163" grpId="0" build="p"/>
      <p:bldP spid="4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BFS Pseudo-Code</a:t>
            </a:r>
            <a:endParaRPr lang="en-US" dirty="0"/>
          </a:p>
        </p:txBody>
      </p:sp>
      <p:pic>
        <p:nvPicPr>
          <p:cNvPr id="4" name="Content Placeholder 3" descr="graphs-bfs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143000" y="1628775"/>
            <a:ext cx="6934200" cy="3981450"/>
          </a:xfrm>
        </p:spPr>
      </p:pic>
    </p:spTree>
    <p:extLst>
      <p:ext uri="{BB962C8B-B14F-4D97-AF65-F5344CB8AC3E}">
        <p14:creationId xmlns:p14="http://schemas.microsoft.com/office/powerpoint/2010/main" val="42615252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Stopping Criterion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many iterations are needed in parallel BFS (equal edge weight case)?</a:t>
            </a:r>
          </a:p>
          <a:p>
            <a:r>
              <a:rPr lang="en-US" dirty="0" smtClean="0"/>
              <a:t>Convince yourself: when a node is first “discovered”, we’ve found the shortest path</a:t>
            </a:r>
          </a:p>
          <a:p>
            <a:r>
              <a:rPr lang="en-US" dirty="0" smtClean="0"/>
              <a:t>Now answer the question...</a:t>
            </a:r>
          </a:p>
          <a:p>
            <a:pPr lvl="1"/>
            <a:r>
              <a:rPr lang="en-US" dirty="0" smtClean="0"/>
              <a:t>Six degrees of separation?</a:t>
            </a:r>
          </a:p>
          <a:p>
            <a:r>
              <a:rPr lang="en-US" dirty="0" smtClean="0"/>
              <a:t>Practicalities of implementation in MapReduce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903908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Comparison to Dijkstra</a:t>
            </a:r>
          </a:p>
        </p:txBody>
      </p:sp>
      <p:sp>
        <p:nvSpPr>
          <p:cNvPr id="96259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err="1" smtClean="0"/>
              <a:t>Dijkstra’s</a:t>
            </a:r>
            <a:r>
              <a:rPr lang="en-GB" dirty="0" smtClean="0"/>
              <a:t> algorithm is more efficient </a:t>
            </a:r>
          </a:p>
          <a:p>
            <a:pPr lvl="1"/>
            <a:r>
              <a:rPr lang="en-GB" dirty="0" smtClean="0"/>
              <a:t>At each step, only pursues edges from minimum-cost path inside frontier</a:t>
            </a:r>
          </a:p>
          <a:p>
            <a:r>
              <a:rPr lang="en-GB" dirty="0" smtClean="0"/>
              <a:t>MapReduce explores all paths in parallel</a:t>
            </a:r>
          </a:p>
          <a:p>
            <a:pPr lvl="1"/>
            <a:r>
              <a:rPr lang="en-GB" dirty="0" smtClean="0"/>
              <a:t>Lots of “waste”</a:t>
            </a:r>
          </a:p>
          <a:p>
            <a:pPr lvl="1"/>
            <a:r>
              <a:rPr lang="en-GB" dirty="0" smtClean="0"/>
              <a:t>Useful work is only done at the “frontier”</a:t>
            </a:r>
          </a:p>
          <a:p>
            <a:r>
              <a:rPr lang="en-GB" dirty="0" smtClean="0"/>
              <a:t>Why can’t we do better using MapReduce?</a:t>
            </a:r>
          </a:p>
        </p:txBody>
      </p:sp>
    </p:spTree>
    <p:extLst>
      <p:ext uri="{BB962C8B-B14F-4D97-AF65-F5344CB8AC3E}">
        <p14:creationId xmlns:p14="http://schemas.microsoft.com/office/powerpoint/2010/main" val="2670956708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25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259" grpId="0" build="p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Single Source: Weighted Edges</a:t>
            </a:r>
          </a:p>
        </p:txBody>
      </p:sp>
      <p:sp>
        <p:nvSpPr>
          <p:cNvPr id="95235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Now add positive weights to the edges</a:t>
            </a:r>
          </a:p>
          <a:p>
            <a:pPr lvl="1"/>
            <a:r>
              <a:rPr lang="en-GB" dirty="0" smtClean="0"/>
              <a:t>Why can’t edge weights be negative?</a:t>
            </a:r>
          </a:p>
          <a:p>
            <a:r>
              <a:rPr lang="en-GB" dirty="0" smtClean="0"/>
              <a:t>Simple change: add weight </a:t>
            </a:r>
            <a:r>
              <a:rPr lang="en-GB" i="1" dirty="0" smtClean="0"/>
              <a:t>w</a:t>
            </a:r>
            <a:r>
              <a:rPr lang="en-GB" dirty="0" smtClean="0"/>
              <a:t> for each edge in adjacency list</a:t>
            </a:r>
          </a:p>
          <a:p>
            <a:pPr lvl="1"/>
            <a:r>
              <a:rPr lang="en-GB" dirty="0" smtClean="0"/>
              <a:t>In mapper, emit (</a:t>
            </a:r>
            <a:r>
              <a:rPr lang="en-GB" i="1" dirty="0" smtClean="0"/>
              <a:t>m</a:t>
            </a:r>
            <a:r>
              <a:rPr lang="en-GB" dirty="0" smtClean="0"/>
              <a:t>, </a:t>
            </a:r>
            <a:r>
              <a:rPr lang="en-GB" i="1" dirty="0" smtClean="0"/>
              <a:t>d </a:t>
            </a:r>
            <a:r>
              <a:rPr lang="en-GB" dirty="0" smtClean="0"/>
              <a:t>+ </a:t>
            </a:r>
            <a:r>
              <a:rPr lang="en-GB" i="1" dirty="0" err="1" smtClean="0"/>
              <a:t>w</a:t>
            </a:r>
            <a:r>
              <a:rPr lang="en-GB" i="1" baseline="-25000" dirty="0" err="1" smtClean="0"/>
              <a:t>p</a:t>
            </a:r>
            <a:r>
              <a:rPr lang="en-GB" dirty="0" smtClean="0"/>
              <a:t>) instead of (</a:t>
            </a:r>
            <a:r>
              <a:rPr lang="en-GB" i="1" dirty="0" smtClean="0"/>
              <a:t>m</a:t>
            </a:r>
            <a:r>
              <a:rPr lang="en-GB" dirty="0" smtClean="0"/>
              <a:t>, </a:t>
            </a:r>
            <a:r>
              <a:rPr lang="en-GB" i="1" dirty="0" smtClean="0"/>
              <a:t>d</a:t>
            </a:r>
            <a:r>
              <a:rPr lang="en-GB" dirty="0" smtClean="0"/>
              <a:t> + 1) for each node </a:t>
            </a:r>
            <a:r>
              <a:rPr lang="en-GB" i="1" dirty="0" smtClean="0"/>
              <a:t>m</a:t>
            </a:r>
          </a:p>
          <a:p>
            <a:r>
              <a:rPr lang="en-GB" dirty="0" smtClean="0"/>
              <a:t>That’s it?</a:t>
            </a:r>
          </a:p>
        </p:txBody>
      </p:sp>
    </p:spTree>
    <p:extLst>
      <p:ext uri="{BB962C8B-B14F-4D97-AF65-F5344CB8AC3E}">
        <p14:creationId xmlns:p14="http://schemas.microsoft.com/office/powerpoint/2010/main" val="51196536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235" grpId="0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Stopping Criterion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many iterations are needed in parallel BFS (positive edge weight case)?</a:t>
            </a:r>
          </a:p>
          <a:p>
            <a:r>
              <a:rPr lang="en-US" dirty="0" smtClean="0"/>
              <a:t>Convince yourself: when a node is first “discovered”, we’ve found the shortest path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 rot="20517061">
            <a:off x="3871943" y="2531797"/>
            <a:ext cx="16599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  <a:latin typeface="Gill Sans"/>
                <a:cs typeface="Gill Sans"/>
              </a:rPr>
              <a:t>Not true!</a:t>
            </a:r>
            <a:endParaRPr lang="en-US" sz="240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79856987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6-01-31 at 6.14.4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2072518"/>
            <a:ext cx="9144000" cy="2100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864006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Additional Complexities</a:t>
            </a:r>
            <a:endParaRPr lang="en-US" dirty="0"/>
          </a:p>
        </p:txBody>
      </p:sp>
      <p:sp>
        <p:nvSpPr>
          <p:cNvPr id="45" name="Arc 44"/>
          <p:cNvSpPr/>
          <p:nvPr/>
        </p:nvSpPr>
        <p:spPr>
          <a:xfrm rot="1144159">
            <a:off x="-281879" y="2689921"/>
            <a:ext cx="2971800" cy="2971800"/>
          </a:xfrm>
          <a:prstGeom prst="arc">
            <a:avLst/>
          </a:prstGeom>
          <a:noFill/>
          <a:ln w="25400" cap="flat" cmpd="sng" algn="ctr">
            <a:solidFill>
              <a:sysClr val="windowText" lastClr="000000"/>
            </a:solidFill>
            <a:prstDash val="lgDash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46" name="Straight Arrow Connector 77"/>
          <p:cNvCxnSpPr>
            <a:cxnSpLocks noChangeShapeType="1"/>
            <a:endCxn id="53" idx="2"/>
          </p:cNvCxnSpPr>
          <p:nvPr/>
        </p:nvCxnSpPr>
        <p:spPr bwMode="auto">
          <a:xfrm>
            <a:off x="1066800" y="3886200"/>
            <a:ext cx="990600" cy="120521"/>
          </a:xfrm>
          <a:prstGeom prst="straightConnector1">
            <a:avLst/>
          </a:prstGeom>
          <a:noFill/>
          <a:ln w="9525" algn="ctr">
            <a:solidFill>
              <a:sysClr val="windowText" lastClr="000000"/>
            </a:solidFill>
            <a:prstDash val="dash"/>
            <a:round/>
            <a:headEnd/>
            <a:tailEnd type="arrow" w="med" len="med"/>
          </a:ln>
        </p:spPr>
      </p:cxnSp>
      <p:cxnSp>
        <p:nvCxnSpPr>
          <p:cNvPr id="47" name="Straight Arrow Connector 77"/>
          <p:cNvCxnSpPr>
            <a:cxnSpLocks noChangeShapeType="1"/>
          </p:cNvCxnSpPr>
          <p:nvPr/>
        </p:nvCxnSpPr>
        <p:spPr bwMode="auto">
          <a:xfrm flipV="1">
            <a:off x="2362200" y="3962400"/>
            <a:ext cx="914400" cy="76200"/>
          </a:xfrm>
          <a:prstGeom prst="straightConnector1">
            <a:avLst/>
          </a:prstGeom>
          <a:noFill/>
          <a:ln w="9525" algn="ctr">
            <a:solidFill>
              <a:sysClr val="windowText" lastClr="000000"/>
            </a:solidFill>
            <a:prstDash val="dash"/>
            <a:round/>
            <a:headEnd/>
            <a:tailEnd type="arrow" w="med" len="med"/>
          </a:ln>
        </p:spPr>
      </p:cxnSp>
      <p:cxnSp>
        <p:nvCxnSpPr>
          <p:cNvPr id="48" name="Straight Arrow Connector 77"/>
          <p:cNvCxnSpPr>
            <a:cxnSpLocks noChangeShapeType="1"/>
            <a:endCxn id="52" idx="5"/>
          </p:cNvCxnSpPr>
          <p:nvPr/>
        </p:nvCxnSpPr>
        <p:spPr bwMode="auto">
          <a:xfrm rot="10800000">
            <a:off x="2609382" y="3447582"/>
            <a:ext cx="743418" cy="362418"/>
          </a:xfrm>
          <a:prstGeom prst="straightConnector1">
            <a:avLst/>
          </a:prstGeom>
          <a:noFill/>
          <a:ln w="9525" algn="ctr">
            <a:solidFill>
              <a:sysClr val="windowText" lastClr="000000"/>
            </a:solidFill>
            <a:prstDash val="dash"/>
            <a:round/>
            <a:headEnd/>
            <a:tailEnd type="arrow" w="med" len="med"/>
          </a:ln>
        </p:spPr>
      </p:cxnSp>
      <p:cxnSp>
        <p:nvCxnSpPr>
          <p:cNvPr id="49" name="Straight Arrow Connector 77"/>
          <p:cNvCxnSpPr>
            <a:cxnSpLocks noChangeShapeType="1"/>
          </p:cNvCxnSpPr>
          <p:nvPr/>
        </p:nvCxnSpPr>
        <p:spPr bwMode="auto">
          <a:xfrm rot="5400000" flipH="1" flipV="1">
            <a:off x="2171701" y="3619502"/>
            <a:ext cx="380998" cy="152399"/>
          </a:xfrm>
          <a:prstGeom prst="straightConnector1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 type="arrow" w="med" len="med"/>
          </a:ln>
        </p:spPr>
      </p:cxnSp>
      <p:sp>
        <p:nvSpPr>
          <p:cNvPr id="50" name="Oval 49"/>
          <p:cNvSpPr/>
          <p:nvPr/>
        </p:nvSpPr>
        <p:spPr bwMode="auto">
          <a:xfrm>
            <a:off x="838200" y="3657600"/>
            <a:ext cx="393441" cy="393441"/>
          </a:xfrm>
          <a:prstGeom prst="ellipse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25400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wrap="none"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685800" y="3914001"/>
            <a:ext cx="2696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s</a:t>
            </a:r>
            <a:endParaRPr 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2" name="Oval 51"/>
          <p:cNvSpPr/>
          <p:nvPr/>
        </p:nvSpPr>
        <p:spPr bwMode="auto">
          <a:xfrm>
            <a:off x="2273559" y="3111759"/>
            <a:ext cx="393441" cy="393441"/>
          </a:xfrm>
          <a:prstGeom prst="ellipse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wrap="none"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53" name="Oval 52"/>
          <p:cNvSpPr/>
          <p:nvPr/>
        </p:nvSpPr>
        <p:spPr bwMode="auto">
          <a:xfrm>
            <a:off x="2057400" y="3810000"/>
            <a:ext cx="393441" cy="393441"/>
          </a:xfrm>
          <a:prstGeom prst="ellipse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wrap="none"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54" name="Oval 53"/>
          <p:cNvSpPr/>
          <p:nvPr/>
        </p:nvSpPr>
        <p:spPr bwMode="auto">
          <a:xfrm>
            <a:off x="3276600" y="3721359"/>
            <a:ext cx="393441" cy="393441"/>
          </a:xfrm>
          <a:prstGeom prst="ellipse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wrap="none"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2168774" y="4191000"/>
            <a:ext cx="2792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</a:t>
            </a:r>
            <a:endParaRPr 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3454556" y="4066401"/>
            <a:ext cx="2792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q</a:t>
            </a:r>
            <a:endParaRPr 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2042022" y="3228201"/>
            <a:ext cx="2439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r</a:t>
            </a:r>
            <a:endParaRPr 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1981200" y="2694801"/>
            <a:ext cx="12602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search frontier</a:t>
            </a:r>
            <a:endParaRPr lang="en-US" sz="12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131" name="Group 130"/>
          <p:cNvGrpSpPr/>
          <p:nvPr/>
        </p:nvGrpSpPr>
        <p:grpSpPr>
          <a:xfrm>
            <a:off x="4997048" y="2514600"/>
            <a:ext cx="3537352" cy="2423040"/>
            <a:chOff x="4997048" y="2514600"/>
            <a:chExt cx="3537352" cy="2423040"/>
          </a:xfrm>
        </p:grpSpPr>
        <p:cxnSp>
          <p:nvCxnSpPr>
            <p:cNvPr id="95" name="Straight Arrow Connector 77"/>
            <p:cNvCxnSpPr>
              <a:cxnSpLocks noChangeShapeType="1"/>
            </p:cNvCxnSpPr>
            <p:nvPr/>
          </p:nvCxnSpPr>
          <p:spPr bwMode="auto">
            <a:xfrm>
              <a:off x="6858000" y="2755641"/>
              <a:ext cx="533400" cy="76200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arrow" w="med" len="med"/>
            </a:ln>
          </p:spPr>
        </p:cxnSp>
        <p:cxnSp>
          <p:nvCxnSpPr>
            <p:cNvPr id="96" name="Straight Arrow Connector 77"/>
            <p:cNvCxnSpPr>
              <a:cxnSpLocks noChangeShapeType="1"/>
            </p:cNvCxnSpPr>
            <p:nvPr/>
          </p:nvCxnSpPr>
          <p:spPr bwMode="auto">
            <a:xfrm>
              <a:off x="7696200" y="2908041"/>
              <a:ext cx="457200" cy="228600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arrow" w="med" len="med"/>
            </a:ln>
          </p:spPr>
        </p:cxnSp>
        <p:cxnSp>
          <p:nvCxnSpPr>
            <p:cNvPr id="97" name="Straight Arrow Connector 77"/>
            <p:cNvCxnSpPr>
              <a:cxnSpLocks noChangeShapeType="1"/>
            </p:cNvCxnSpPr>
            <p:nvPr/>
          </p:nvCxnSpPr>
          <p:spPr bwMode="auto">
            <a:xfrm rot="5400000" flipH="1" flipV="1">
              <a:off x="6248400" y="2831841"/>
              <a:ext cx="304800" cy="304800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arrow" w="med" len="med"/>
            </a:ln>
          </p:spPr>
        </p:cxnSp>
        <p:cxnSp>
          <p:nvCxnSpPr>
            <p:cNvPr id="98" name="Straight Arrow Connector 77"/>
            <p:cNvCxnSpPr>
              <a:cxnSpLocks noChangeShapeType="1"/>
            </p:cNvCxnSpPr>
            <p:nvPr/>
          </p:nvCxnSpPr>
          <p:spPr bwMode="auto">
            <a:xfrm rot="10800000">
              <a:off x="6337042" y="3320921"/>
              <a:ext cx="444758" cy="272921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arrow" w="med" len="med"/>
            </a:ln>
          </p:spPr>
        </p:cxnSp>
        <p:cxnSp>
          <p:nvCxnSpPr>
            <p:cNvPr id="99" name="Straight Arrow Connector 77"/>
            <p:cNvCxnSpPr>
              <a:cxnSpLocks noChangeShapeType="1"/>
            </p:cNvCxnSpPr>
            <p:nvPr/>
          </p:nvCxnSpPr>
          <p:spPr bwMode="auto">
            <a:xfrm rot="16200000" flipV="1">
              <a:off x="6920902" y="3885344"/>
              <a:ext cx="426177" cy="210018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arrow" w="med" len="med"/>
            </a:ln>
          </p:spPr>
        </p:cxnSp>
        <p:cxnSp>
          <p:nvCxnSpPr>
            <p:cNvPr id="100" name="Straight Arrow Connector 77"/>
            <p:cNvCxnSpPr>
              <a:cxnSpLocks noChangeShapeType="1"/>
            </p:cNvCxnSpPr>
            <p:nvPr/>
          </p:nvCxnSpPr>
          <p:spPr bwMode="auto">
            <a:xfrm flipV="1">
              <a:off x="6705600" y="4432041"/>
              <a:ext cx="457200" cy="139959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arrow" w="med" len="med"/>
            </a:ln>
          </p:spPr>
        </p:cxnSp>
        <p:sp>
          <p:nvSpPr>
            <p:cNvPr id="101" name="Oval 100"/>
            <p:cNvSpPr/>
            <p:nvPr/>
          </p:nvSpPr>
          <p:spPr bwMode="auto">
            <a:xfrm>
              <a:off x="5257800" y="3429000"/>
              <a:ext cx="393441" cy="39344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tint val="50000"/>
                    <a:satMod val="300000"/>
                  </a:sysClr>
                </a:gs>
                <a:gs pos="35000">
                  <a:sysClr val="windowText" lastClr="000000">
                    <a:tint val="37000"/>
                    <a:satMod val="300000"/>
                  </a:sysClr>
                </a:gs>
                <a:gs pos="100000">
                  <a:sysClr val="windowText" lastClr="000000">
                    <a:tint val="15000"/>
                    <a:satMod val="350000"/>
                  </a:sysClr>
                </a:gs>
              </a:gsLst>
              <a:lin ang="16200000" scaled="1"/>
            </a:gradFill>
            <a:ln w="25400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none" lIns="0" tIns="0" r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cxnSp>
          <p:nvCxnSpPr>
            <p:cNvPr id="102" name="Straight Arrow Connector 77"/>
            <p:cNvCxnSpPr>
              <a:cxnSpLocks noChangeShapeType="1"/>
            </p:cNvCxnSpPr>
            <p:nvPr/>
          </p:nvCxnSpPr>
          <p:spPr bwMode="auto">
            <a:xfrm rot="16200000" flipH="1">
              <a:off x="5486400" y="3898641"/>
              <a:ext cx="304800" cy="152400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arrow" w="med" len="med"/>
            </a:ln>
          </p:spPr>
        </p:cxnSp>
        <p:sp>
          <p:nvSpPr>
            <p:cNvPr id="103" name="TextBox 102"/>
            <p:cNvSpPr txBox="1">
              <a:spLocks noChangeArrowheads="1"/>
            </p:cNvSpPr>
            <p:nvPr/>
          </p:nvSpPr>
          <p:spPr bwMode="auto">
            <a:xfrm>
              <a:off x="5562600" y="3212841"/>
              <a:ext cx="341760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100" b="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10</a:t>
              </a:r>
            </a:p>
          </p:txBody>
        </p:sp>
        <p:sp>
          <p:nvSpPr>
            <p:cNvPr id="104" name="TextBox 103"/>
            <p:cNvSpPr txBox="1"/>
            <p:nvPr/>
          </p:nvSpPr>
          <p:spPr>
            <a:xfrm>
              <a:off x="4997048" y="3621642"/>
              <a:ext cx="336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05" name="Oval 104"/>
            <p:cNvSpPr/>
            <p:nvPr/>
          </p:nvSpPr>
          <p:spPr bwMode="auto">
            <a:xfrm>
              <a:off x="5638800" y="4114800"/>
              <a:ext cx="393441" cy="39344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tint val="50000"/>
                    <a:satMod val="300000"/>
                  </a:sysClr>
                </a:gs>
                <a:gs pos="35000">
                  <a:sysClr val="windowText" lastClr="000000">
                    <a:tint val="37000"/>
                    <a:satMod val="300000"/>
                  </a:sysClr>
                </a:gs>
                <a:gs pos="100000">
                  <a:sysClr val="windowText" lastClr="000000">
                    <a:tint val="15000"/>
                    <a:satMod val="350000"/>
                  </a:sysClr>
                </a:gs>
              </a:gsLst>
              <a:lin ang="16200000" scaled="1"/>
            </a:gradFill>
            <a:ln w="9525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none" lIns="0" tIns="0" r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06" name="Oval 105"/>
            <p:cNvSpPr/>
            <p:nvPr/>
          </p:nvSpPr>
          <p:spPr bwMode="auto">
            <a:xfrm>
              <a:off x="5943600" y="3048000"/>
              <a:ext cx="393441" cy="39344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tint val="50000"/>
                    <a:satMod val="300000"/>
                  </a:sysClr>
                </a:gs>
                <a:gs pos="35000">
                  <a:sysClr val="windowText" lastClr="000000">
                    <a:tint val="37000"/>
                    <a:satMod val="300000"/>
                  </a:sysClr>
                </a:gs>
                <a:gs pos="100000">
                  <a:sysClr val="windowText" lastClr="000000">
                    <a:tint val="15000"/>
                    <a:satMod val="350000"/>
                  </a:sysClr>
                </a:gs>
              </a:gsLst>
              <a:lin ang="16200000" scaled="1"/>
            </a:gradFill>
            <a:ln w="9525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none" lIns="0" tIns="0" r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07" name="Oval 106"/>
            <p:cNvSpPr/>
            <p:nvPr/>
          </p:nvSpPr>
          <p:spPr bwMode="auto">
            <a:xfrm>
              <a:off x="6324600" y="4419600"/>
              <a:ext cx="393441" cy="39344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tint val="50000"/>
                    <a:satMod val="300000"/>
                  </a:sysClr>
                </a:gs>
                <a:gs pos="35000">
                  <a:sysClr val="windowText" lastClr="000000">
                    <a:tint val="37000"/>
                    <a:satMod val="300000"/>
                  </a:sysClr>
                </a:gs>
                <a:gs pos="100000">
                  <a:sysClr val="windowText" lastClr="000000">
                    <a:tint val="15000"/>
                    <a:satMod val="350000"/>
                  </a:sysClr>
                </a:gs>
              </a:gsLst>
              <a:lin ang="16200000" scaled="1"/>
            </a:gradFill>
            <a:ln w="9525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none" lIns="0" tIns="0" r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08" name="Oval 107"/>
            <p:cNvSpPr/>
            <p:nvPr/>
          </p:nvSpPr>
          <p:spPr bwMode="auto">
            <a:xfrm>
              <a:off x="7150359" y="4127241"/>
              <a:ext cx="393441" cy="39344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tint val="50000"/>
                    <a:satMod val="300000"/>
                  </a:sysClr>
                </a:gs>
                <a:gs pos="35000">
                  <a:sysClr val="windowText" lastClr="000000">
                    <a:tint val="37000"/>
                    <a:satMod val="300000"/>
                  </a:sysClr>
                </a:gs>
                <a:gs pos="100000">
                  <a:sysClr val="windowText" lastClr="000000">
                    <a:tint val="15000"/>
                    <a:satMod val="350000"/>
                  </a:sysClr>
                </a:gs>
              </a:gsLst>
              <a:lin ang="16200000" scaled="1"/>
            </a:gradFill>
            <a:ln w="9525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none" lIns="0" tIns="0" r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09" name="Oval 108"/>
            <p:cNvSpPr/>
            <p:nvPr/>
          </p:nvSpPr>
          <p:spPr bwMode="auto">
            <a:xfrm>
              <a:off x="6693159" y="3429000"/>
              <a:ext cx="393441" cy="39344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tint val="50000"/>
                    <a:satMod val="300000"/>
                  </a:sysClr>
                </a:gs>
                <a:gs pos="35000">
                  <a:sysClr val="windowText" lastClr="000000">
                    <a:tint val="37000"/>
                    <a:satMod val="300000"/>
                  </a:sysClr>
                </a:gs>
                <a:gs pos="100000">
                  <a:sysClr val="windowText" lastClr="000000">
                    <a:tint val="15000"/>
                    <a:satMod val="350000"/>
                  </a:sysClr>
                </a:gs>
              </a:gsLst>
              <a:lin ang="16200000" scaled="1"/>
            </a:gradFill>
            <a:ln w="9525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none" lIns="0" tIns="0" r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10" name="Oval 109"/>
            <p:cNvSpPr/>
            <p:nvPr/>
          </p:nvSpPr>
          <p:spPr bwMode="auto">
            <a:xfrm>
              <a:off x="6540759" y="2514600"/>
              <a:ext cx="393441" cy="39344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tint val="50000"/>
                    <a:satMod val="300000"/>
                  </a:sysClr>
                </a:gs>
                <a:gs pos="35000">
                  <a:sysClr val="windowText" lastClr="000000">
                    <a:tint val="37000"/>
                    <a:satMod val="300000"/>
                  </a:sysClr>
                </a:gs>
                <a:gs pos="100000">
                  <a:sysClr val="windowText" lastClr="000000">
                    <a:tint val="15000"/>
                    <a:satMod val="350000"/>
                  </a:sysClr>
                </a:gs>
              </a:gsLst>
              <a:lin ang="16200000" scaled="1"/>
            </a:gradFill>
            <a:ln w="9525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none" lIns="0" tIns="0" r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11" name="Oval 110"/>
            <p:cNvSpPr/>
            <p:nvPr/>
          </p:nvSpPr>
          <p:spPr bwMode="auto">
            <a:xfrm>
              <a:off x="7378959" y="2679441"/>
              <a:ext cx="393441" cy="39344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tint val="50000"/>
                    <a:satMod val="300000"/>
                  </a:sysClr>
                </a:gs>
                <a:gs pos="35000">
                  <a:sysClr val="windowText" lastClr="000000">
                    <a:tint val="37000"/>
                    <a:satMod val="300000"/>
                  </a:sysClr>
                </a:gs>
                <a:gs pos="100000">
                  <a:sysClr val="windowText" lastClr="000000">
                    <a:tint val="15000"/>
                    <a:satMod val="350000"/>
                  </a:sysClr>
                </a:gs>
              </a:gsLst>
              <a:lin ang="16200000" scaled="1"/>
            </a:gradFill>
            <a:ln w="9525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none" lIns="0" tIns="0" r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12" name="Oval 111"/>
            <p:cNvSpPr/>
            <p:nvPr/>
          </p:nvSpPr>
          <p:spPr bwMode="auto">
            <a:xfrm>
              <a:off x="8140959" y="3039105"/>
              <a:ext cx="393441" cy="39344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tint val="50000"/>
                    <a:satMod val="300000"/>
                  </a:sysClr>
                </a:gs>
                <a:gs pos="35000">
                  <a:sysClr val="windowText" lastClr="000000">
                    <a:tint val="37000"/>
                    <a:satMod val="300000"/>
                  </a:sysClr>
                </a:gs>
                <a:gs pos="100000">
                  <a:sysClr val="windowText" lastClr="000000">
                    <a:tint val="15000"/>
                    <a:satMod val="350000"/>
                  </a:sysClr>
                </a:gs>
              </a:gsLst>
              <a:lin ang="16200000" scaled="1"/>
            </a:gradFill>
            <a:ln w="9525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none" lIns="0" tIns="0" r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cxnSp>
          <p:nvCxnSpPr>
            <p:cNvPr id="113" name="Straight Arrow Connector 77"/>
            <p:cNvCxnSpPr>
              <a:cxnSpLocks noChangeShapeType="1"/>
            </p:cNvCxnSpPr>
            <p:nvPr/>
          </p:nvCxnSpPr>
          <p:spPr bwMode="auto">
            <a:xfrm flipV="1">
              <a:off x="5638800" y="3365241"/>
              <a:ext cx="304800" cy="152400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arrow" w="med" len="med"/>
            </a:ln>
          </p:spPr>
        </p:cxnSp>
        <p:cxnSp>
          <p:nvCxnSpPr>
            <p:cNvPr id="114" name="Straight Arrow Connector 77"/>
            <p:cNvCxnSpPr>
              <a:cxnSpLocks noChangeShapeType="1"/>
            </p:cNvCxnSpPr>
            <p:nvPr/>
          </p:nvCxnSpPr>
          <p:spPr bwMode="auto">
            <a:xfrm>
              <a:off x="6019800" y="4419600"/>
              <a:ext cx="304800" cy="152400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arrow" w="med" len="med"/>
            </a:ln>
          </p:spPr>
        </p:cxnSp>
        <p:sp>
          <p:nvSpPr>
            <p:cNvPr id="115" name="TextBox 114"/>
            <p:cNvSpPr txBox="1"/>
            <p:nvPr/>
          </p:nvSpPr>
          <p:spPr>
            <a:xfrm>
              <a:off x="5638800" y="4459842"/>
              <a:ext cx="336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2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16" name="TextBox 115"/>
            <p:cNvSpPr txBox="1"/>
            <p:nvPr/>
          </p:nvSpPr>
          <p:spPr>
            <a:xfrm>
              <a:off x="6597248" y="4660641"/>
              <a:ext cx="336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3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17" name="TextBox 116"/>
            <p:cNvSpPr txBox="1"/>
            <p:nvPr/>
          </p:nvSpPr>
          <p:spPr>
            <a:xfrm>
              <a:off x="7511648" y="4203441"/>
              <a:ext cx="336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4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18" name="TextBox 117"/>
            <p:cNvSpPr txBox="1"/>
            <p:nvPr/>
          </p:nvSpPr>
          <p:spPr>
            <a:xfrm>
              <a:off x="7054448" y="3469242"/>
              <a:ext cx="336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5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19" name="TextBox 118"/>
            <p:cNvSpPr txBox="1"/>
            <p:nvPr/>
          </p:nvSpPr>
          <p:spPr>
            <a:xfrm>
              <a:off x="5791200" y="2831841"/>
              <a:ext cx="336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6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0" name="TextBox 119"/>
            <p:cNvSpPr txBox="1"/>
            <p:nvPr/>
          </p:nvSpPr>
          <p:spPr>
            <a:xfrm>
              <a:off x="6749648" y="2831841"/>
              <a:ext cx="336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7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1" name="TextBox 120"/>
            <p:cNvSpPr txBox="1"/>
            <p:nvPr/>
          </p:nvSpPr>
          <p:spPr>
            <a:xfrm>
              <a:off x="7543800" y="3012042"/>
              <a:ext cx="336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8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2" name="TextBox 121"/>
            <p:cNvSpPr txBox="1"/>
            <p:nvPr/>
          </p:nvSpPr>
          <p:spPr>
            <a:xfrm>
              <a:off x="8153400" y="3393042"/>
              <a:ext cx="336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9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3" name="TextBox 122"/>
            <p:cNvSpPr txBox="1">
              <a:spLocks noChangeArrowheads="1"/>
            </p:cNvSpPr>
            <p:nvPr/>
          </p:nvSpPr>
          <p:spPr bwMode="auto">
            <a:xfrm>
              <a:off x="5410200" y="3865631"/>
              <a:ext cx="263214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100" b="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  <a:endParaRPr lang="en-US" sz="1100" b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4" name="TextBox 123"/>
            <p:cNvSpPr txBox="1">
              <a:spLocks noChangeArrowheads="1"/>
            </p:cNvSpPr>
            <p:nvPr/>
          </p:nvSpPr>
          <p:spPr bwMode="auto">
            <a:xfrm>
              <a:off x="5985186" y="4432041"/>
              <a:ext cx="263214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100" b="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  <a:endParaRPr lang="en-US" sz="1100" b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5" name="TextBox 124"/>
            <p:cNvSpPr txBox="1">
              <a:spLocks noChangeArrowheads="1"/>
            </p:cNvSpPr>
            <p:nvPr/>
          </p:nvSpPr>
          <p:spPr bwMode="auto">
            <a:xfrm>
              <a:off x="6747186" y="4279641"/>
              <a:ext cx="263214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100" b="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  <a:endParaRPr lang="en-US" sz="1100" b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6" name="TextBox 125"/>
            <p:cNvSpPr txBox="1">
              <a:spLocks noChangeArrowheads="1"/>
            </p:cNvSpPr>
            <p:nvPr/>
          </p:nvSpPr>
          <p:spPr bwMode="auto">
            <a:xfrm>
              <a:off x="6934200" y="3898641"/>
              <a:ext cx="263214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100" b="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  <a:endParaRPr lang="en-US" sz="1100" b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7" name="TextBox 126"/>
            <p:cNvSpPr txBox="1">
              <a:spLocks noChangeArrowheads="1"/>
            </p:cNvSpPr>
            <p:nvPr/>
          </p:nvSpPr>
          <p:spPr bwMode="auto">
            <a:xfrm>
              <a:off x="6324600" y="3408431"/>
              <a:ext cx="263214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100" b="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  <a:endParaRPr lang="en-US" sz="1100" b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8" name="TextBox 127"/>
            <p:cNvSpPr txBox="1">
              <a:spLocks noChangeArrowheads="1"/>
            </p:cNvSpPr>
            <p:nvPr/>
          </p:nvSpPr>
          <p:spPr bwMode="auto">
            <a:xfrm>
              <a:off x="6213786" y="2755641"/>
              <a:ext cx="263214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100" b="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  <a:endParaRPr lang="en-US" sz="1100" b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9" name="TextBox 128"/>
            <p:cNvSpPr txBox="1">
              <a:spLocks noChangeArrowheads="1"/>
            </p:cNvSpPr>
            <p:nvPr/>
          </p:nvSpPr>
          <p:spPr bwMode="auto">
            <a:xfrm>
              <a:off x="7010400" y="2570231"/>
              <a:ext cx="263214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100" b="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  <a:endParaRPr lang="en-US" sz="1100" b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30" name="TextBox 129"/>
            <p:cNvSpPr txBox="1">
              <a:spLocks noChangeArrowheads="1"/>
            </p:cNvSpPr>
            <p:nvPr/>
          </p:nvSpPr>
          <p:spPr bwMode="auto">
            <a:xfrm>
              <a:off x="7848600" y="2798831"/>
              <a:ext cx="263214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100" b="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  <a:endParaRPr lang="en-US" sz="1100" b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6653353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Stopping Criterion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many iterations are needed in parallel BFS (positive edge weight case)?</a:t>
            </a:r>
          </a:p>
          <a:p>
            <a:r>
              <a:rPr lang="en-US" dirty="0" smtClean="0"/>
              <a:t>Practicalities of implementation in MapReduce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482494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rowd_in_HK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60832" y="1"/>
            <a:ext cx="10314432" cy="6858000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743200" y="4305300"/>
            <a:ext cx="5943600" cy="1028700"/>
          </a:xfrm>
        </p:spPr>
        <p:txBody>
          <a:bodyPr/>
          <a:lstStyle/>
          <a:p>
            <a:r>
              <a:rPr lang="en-US" dirty="0" smtClean="0"/>
              <a:t>Application: Social Search</a:t>
            </a:r>
            <a:endParaRPr lang="en-US" dirty="0"/>
          </a:p>
        </p:txBody>
      </p:sp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(Crowd)</a:t>
            </a:r>
            <a:endParaRPr lang="en-US" sz="1000" b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239419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Social Search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When searching, how to rank friends named “John”?</a:t>
            </a:r>
          </a:p>
          <a:p>
            <a:pPr lvl="1"/>
            <a:r>
              <a:rPr lang="en-US" dirty="0" smtClean="0"/>
              <a:t>Assume undirected graphs</a:t>
            </a:r>
          </a:p>
          <a:p>
            <a:pPr lvl="1"/>
            <a:r>
              <a:rPr lang="en-US" dirty="0" smtClean="0"/>
              <a:t>Rank matches by distance to user</a:t>
            </a:r>
          </a:p>
          <a:p>
            <a:r>
              <a:rPr lang="en-US" dirty="0" smtClean="0"/>
              <a:t>Naïve implementations:</a:t>
            </a:r>
          </a:p>
          <a:p>
            <a:pPr lvl="1"/>
            <a:r>
              <a:rPr lang="en-US" dirty="0" err="1" smtClean="0"/>
              <a:t>Precompute</a:t>
            </a:r>
            <a:r>
              <a:rPr lang="en-US" dirty="0" smtClean="0"/>
              <a:t> all-pairs distances</a:t>
            </a:r>
          </a:p>
          <a:p>
            <a:pPr lvl="1"/>
            <a:r>
              <a:rPr lang="en-US" dirty="0" smtClean="0"/>
              <a:t>Compute distances at query time</a:t>
            </a:r>
          </a:p>
          <a:p>
            <a:r>
              <a:rPr lang="en-US" dirty="0" smtClean="0"/>
              <a:t>Can we do better?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24584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All-Pairs?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Floyd-</a:t>
            </a:r>
            <a:r>
              <a:rPr lang="en-US" dirty="0" err="1"/>
              <a:t>Warshall</a:t>
            </a:r>
            <a:r>
              <a:rPr lang="en-US" dirty="0"/>
              <a:t> </a:t>
            </a:r>
            <a:r>
              <a:rPr lang="en-US" dirty="0" smtClean="0"/>
              <a:t>Algorithm: difficult to MapReduce-</a:t>
            </a:r>
            <a:r>
              <a:rPr lang="en-US" dirty="0" err="1" smtClean="0"/>
              <a:t>ify</a:t>
            </a:r>
            <a:r>
              <a:rPr lang="en-US" dirty="0" smtClean="0"/>
              <a:t>…</a:t>
            </a:r>
          </a:p>
          <a:p>
            <a:r>
              <a:rPr lang="en-US" dirty="0" smtClean="0"/>
              <a:t>Multiple-source shortest paths in MapReduce: run multiple parallel BFS </a:t>
            </a:r>
            <a:r>
              <a:rPr lang="en-US" i="1" dirty="0" smtClean="0"/>
              <a:t>simultaneously</a:t>
            </a:r>
          </a:p>
          <a:p>
            <a:pPr lvl="1"/>
            <a:r>
              <a:rPr lang="en-US" dirty="0" smtClean="0"/>
              <a:t>Assume source nodes {</a:t>
            </a:r>
            <a:r>
              <a:rPr lang="en-US" i="1" dirty="0" smtClean="0"/>
              <a:t>s</a:t>
            </a:r>
            <a:r>
              <a:rPr lang="en-US" i="1" baseline="-25000" dirty="0" smtClean="0"/>
              <a:t>0</a:t>
            </a:r>
            <a:r>
              <a:rPr lang="en-US" dirty="0" smtClean="0"/>
              <a:t>, </a:t>
            </a:r>
            <a:r>
              <a:rPr lang="en-US" i="1" dirty="0" smtClean="0"/>
              <a:t>s</a:t>
            </a:r>
            <a:r>
              <a:rPr lang="en-US" i="1" baseline="-25000" dirty="0" smtClean="0"/>
              <a:t>1</a:t>
            </a:r>
            <a:r>
              <a:rPr lang="en-US" dirty="0" smtClean="0"/>
              <a:t>, … </a:t>
            </a:r>
            <a:r>
              <a:rPr lang="en-US" i="1" dirty="0" smtClean="0"/>
              <a:t>s</a:t>
            </a:r>
            <a:r>
              <a:rPr lang="en-US" i="1" baseline="-25000" dirty="0" smtClean="0"/>
              <a:t>n</a:t>
            </a:r>
            <a:r>
              <a:rPr lang="en-US" dirty="0" smtClean="0"/>
              <a:t>}</a:t>
            </a:r>
          </a:p>
          <a:p>
            <a:pPr lvl="1"/>
            <a:r>
              <a:rPr lang="en-US" dirty="0" smtClean="0"/>
              <a:t>Instead of emitting a single distance, emit an array of distances, with respect to each source</a:t>
            </a:r>
          </a:p>
          <a:p>
            <a:pPr lvl="1"/>
            <a:r>
              <a:rPr lang="en-US" dirty="0" smtClean="0"/>
              <a:t>Reducer selects minimum for each element in array</a:t>
            </a:r>
          </a:p>
          <a:p>
            <a:r>
              <a:rPr lang="en-US" dirty="0" smtClean="0"/>
              <a:t>Does this scale?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99015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Landmark Approach (aka sketches)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Select </a:t>
            </a:r>
            <a:r>
              <a:rPr lang="en-US" i="1" dirty="0" smtClean="0"/>
              <a:t>n</a:t>
            </a:r>
            <a:r>
              <a:rPr lang="en-US" dirty="0" smtClean="0"/>
              <a:t> seeds </a:t>
            </a:r>
            <a:r>
              <a:rPr lang="en-US" dirty="0" smtClean="0">
                <a:solidFill>
                  <a:srgbClr val="000000"/>
                </a:solidFill>
              </a:rPr>
              <a:t>{</a:t>
            </a:r>
            <a:r>
              <a:rPr lang="en-US" i="1" dirty="0">
                <a:solidFill>
                  <a:srgbClr val="000000"/>
                </a:solidFill>
              </a:rPr>
              <a:t>s</a:t>
            </a:r>
            <a:r>
              <a:rPr lang="en-US" i="1" baseline="-25000" dirty="0">
                <a:solidFill>
                  <a:srgbClr val="000000"/>
                </a:solidFill>
              </a:rPr>
              <a:t>0</a:t>
            </a:r>
            <a:r>
              <a:rPr lang="en-US" dirty="0">
                <a:solidFill>
                  <a:srgbClr val="000000"/>
                </a:solidFill>
              </a:rPr>
              <a:t>, </a:t>
            </a:r>
            <a:r>
              <a:rPr lang="en-US" i="1" dirty="0">
                <a:solidFill>
                  <a:srgbClr val="000000"/>
                </a:solidFill>
              </a:rPr>
              <a:t>s</a:t>
            </a:r>
            <a:r>
              <a:rPr lang="en-US" i="1" baseline="-25000" dirty="0">
                <a:solidFill>
                  <a:srgbClr val="000000"/>
                </a:solidFill>
              </a:rPr>
              <a:t>1</a:t>
            </a:r>
            <a:r>
              <a:rPr lang="en-US" dirty="0">
                <a:solidFill>
                  <a:srgbClr val="000000"/>
                </a:solidFill>
              </a:rPr>
              <a:t>, … </a:t>
            </a:r>
            <a:r>
              <a:rPr lang="en-US" i="1" dirty="0">
                <a:solidFill>
                  <a:srgbClr val="000000"/>
                </a:solidFill>
              </a:rPr>
              <a:t>s</a:t>
            </a:r>
            <a:r>
              <a:rPr lang="en-US" i="1" baseline="-25000" dirty="0">
                <a:solidFill>
                  <a:srgbClr val="000000"/>
                </a:solidFill>
              </a:rPr>
              <a:t>n</a:t>
            </a:r>
            <a:r>
              <a:rPr lang="en-US" dirty="0" smtClean="0">
                <a:solidFill>
                  <a:srgbClr val="000000"/>
                </a:solidFill>
              </a:rPr>
              <a:t>}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Compute distances from seeds to every node:</a:t>
            </a:r>
          </a:p>
          <a:p>
            <a:pPr lvl="1"/>
            <a:endParaRPr lang="en-US" dirty="0">
              <a:solidFill>
                <a:srgbClr val="000000"/>
              </a:solidFill>
            </a:endParaRPr>
          </a:p>
          <a:p>
            <a:pPr lvl="1"/>
            <a:endParaRPr lang="en-US" dirty="0" smtClean="0">
              <a:solidFill>
                <a:srgbClr val="000000"/>
              </a:solidFill>
            </a:endParaRP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r>
              <a:rPr lang="en-US" dirty="0" smtClean="0"/>
              <a:t>What can we conclude about distances?</a:t>
            </a:r>
          </a:p>
          <a:p>
            <a:pPr lvl="1"/>
            <a:r>
              <a:rPr lang="en-US" dirty="0" smtClean="0"/>
              <a:t>Insight: landmarks bound the maximum path length</a:t>
            </a:r>
          </a:p>
          <a:p>
            <a:r>
              <a:rPr lang="en-US" dirty="0" smtClean="0"/>
              <a:t>Lots of details:</a:t>
            </a:r>
          </a:p>
          <a:p>
            <a:pPr lvl="1"/>
            <a:r>
              <a:rPr lang="en-US" dirty="0" smtClean="0"/>
              <a:t>How to more tightly bound distances</a:t>
            </a:r>
          </a:p>
          <a:p>
            <a:pPr lvl="1"/>
            <a:r>
              <a:rPr lang="en-US" dirty="0" smtClean="0"/>
              <a:t>How to select landmarks (random isn’t the best…)</a:t>
            </a:r>
          </a:p>
          <a:p>
            <a:r>
              <a:rPr lang="en-US" dirty="0" smtClean="0"/>
              <a:t>Use multi-source parallel BFS implementation in MapReduce!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371600" y="2133600"/>
            <a:ext cx="146962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A	=	[2, 1, 1]</a:t>
            </a:r>
          </a:p>
          <a:p>
            <a:pPr>
              <a:tabLst>
                <a:tab pos="292100" algn="l"/>
                <a:tab pos="520700" algn="l"/>
              </a:tabLst>
            </a:pP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B 	=	[1, 1, 2]</a:t>
            </a:r>
          </a:p>
          <a:p>
            <a:pPr>
              <a:tabLst>
                <a:tab pos="292100" algn="l"/>
                <a:tab pos="520700" algn="l"/>
              </a:tabLst>
            </a:pP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C	=	[4, 3, 1]</a:t>
            </a:r>
          </a:p>
          <a:p>
            <a:pPr>
              <a:tabLst>
                <a:tab pos="292100" algn="l"/>
                <a:tab pos="520700" algn="l"/>
              </a:tabLst>
            </a:pP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D	=	[1, 2, 4]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 rot="20517061">
            <a:off x="497563" y="2564683"/>
            <a:ext cx="8787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FF0000"/>
                </a:solidFill>
                <a:latin typeface="Gill Sans"/>
                <a:cs typeface="Gill Sans"/>
              </a:rPr>
              <a:t>Nodes</a:t>
            </a:r>
            <a:endParaRPr lang="en-US" sz="20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897011" y="2590800"/>
            <a:ext cx="21321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FF0000"/>
                </a:solidFill>
                <a:latin typeface="Gill Sans"/>
                <a:cs typeface="Gill Sans"/>
              </a:rPr>
              <a:t>Distances to seeds</a:t>
            </a:r>
            <a:endParaRPr lang="en-US" sz="20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22308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itennoj_honbo_garden06s320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550688" y="0"/>
            <a:ext cx="10245376" cy="6857999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(Japanese rock garden)</a:t>
            </a:r>
            <a:endParaRPr lang="en-US" sz="1000" b="0" dirty="0">
              <a:solidFill>
                <a:srgbClr val="FFFFFF"/>
              </a:solidFill>
            </a:endParaRPr>
          </a:p>
        </p:txBody>
      </p:sp>
      <p:sp>
        <p:nvSpPr>
          <p:cNvPr id="6" name="Title 3"/>
          <p:cNvSpPr txBox="1">
            <a:spLocks/>
          </p:cNvSpPr>
          <p:nvPr/>
        </p:nvSpPr>
        <p:spPr>
          <a:xfrm>
            <a:off x="0" y="2476500"/>
            <a:ext cx="9144000" cy="10287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 baseline="0">
                <a:solidFill>
                  <a:schemeClr val="bg1"/>
                </a:solidFill>
                <a:latin typeface="Gill Sans"/>
                <a:ea typeface="+mj-ea"/>
                <a:cs typeface="Gill San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5pPr>
            <a:lvl6pPr marL="45713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6pPr>
            <a:lvl7pPr marL="91425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7pPr>
            <a:lvl8pPr marL="137139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8pPr>
            <a:lvl9pPr marL="182851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9pPr>
          </a:lstStyle>
          <a:p>
            <a:pPr algn="ctr"/>
            <a:r>
              <a:rPr lang="en-US" sz="7200" b="0" dirty="0" smtClean="0">
                <a:solidFill>
                  <a:schemeClr val="tx1"/>
                </a:solidFill>
              </a:rPr>
              <a:t>Questions?</a:t>
            </a:r>
            <a:endParaRPr lang="en-US" sz="72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6171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Old_cathedral_of_Kaliningrad_in_Russia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285745" cy="6858000"/>
          </a:xfrm>
          <a:prstGeom prst="rect">
            <a:avLst/>
          </a:prstGeom>
        </p:spPr>
      </p:pic>
      <p:sp>
        <p:nvSpPr>
          <p:cNvPr id="3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/>
              <a:t>Source: </a:t>
            </a:r>
            <a:r>
              <a:rPr lang="en-US" sz="1000" b="0" dirty="0" smtClean="0"/>
              <a:t>Wikipedia </a:t>
            </a:r>
            <a:r>
              <a:rPr lang="en-US" sz="1000" b="0" dirty="0"/>
              <a:t>(Kaliningrad)</a:t>
            </a:r>
          </a:p>
        </p:txBody>
      </p:sp>
    </p:spTree>
    <p:extLst>
      <p:ext uri="{BB962C8B-B14F-4D97-AF65-F5344CB8AC3E}">
        <p14:creationId xmlns:p14="http://schemas.microsoft.com/office/powerpoint/2010/main" val="331784980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Some Graph Problems</a:t>
            </a:r>
          </a:p>
        </p:txBody>
      </p:sp>
      <p:sp>
        <p:nvSpPr>
          <p:cNvPr id="74755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mtClean="0"/>
              <a:t>Finding shortest paths</a:t>
            </a:r>
          </a:p>
          <a:p>
            <a:pPr lvl="1"/>
            <a:r>
              <a:rPr lang="en-GB" smtClean="0"/>
              <a:t>Routing Internet traffic and UPS trucks</a:t>
            </a:r>
          </a:p>
          <a:p>
            <a:r>
              <a:rPr lang="en-GB" smtClean="0"/>
              <a:t>Finding minimum spanning trees</a:t>
            </a:r>
          </a:p>
          <a:p>
            <a:pPr lvl="1"/>
            <a:r>
              <a:rPr lang="en-GB" smtClean="0"/>
              <a:t>Telco laying down fiber</a:t>
            </a:r>
          </a:p>
          <a:p>
            <a:r>
              <a:rPr lang="en-GB" smtClean="0"/>
              <a:t>Finding Max Flow</a:t>
            </a:r>
          </a:p>
          <a:p>
            <a:pPr lvl="1"/>
            <a:r>
              <a:rPr lang="en-GB" smtClean="0"/>
              <a:t>Airline scheduling</a:t>
            </a:r>
          </a:p>
          <a:p>
            <a:r>
              <a:rPr lang="en-GB" smtClean="0"/>
              <a:t>Identify “special” nodes and communities</a:t>
            </a:r>
          </a:p>
          <a:p>
            <a:pPr lvl="1"/>
            <a:r>
              <a:rPr lang="en-GB" smtClean="0"/>
              <a:t>Breaking up terrorist cells, spread of avian flu</a:t>
            </a:r>
          </a:p>
          <a:p>
            <a:r>
              <a:rPr lang="en-GB" smtClean="0"/>
              <a:t>Bipartite matching</a:t>
            </a:r>
          </a:p>
          <a:p>
            <a:pPr lvl="1"/>
            <a:r>
              <a:rPr lang="en-GB" smtClean="0"/>
              <a:t>Monster.com, Match.com</a:t>
            </a:r>
          </a:p>
          <a:p>
            <a:r>
              <a:rPr lang="en-GB" smtClean="0"/>
              <a:t>And of course... PageRank</a:t>
            </a:r>
          </a:p>
        </p:txBody>
      </p:sp>
    </p:spTree>
    <p:extLst>
      <p:ext uri="{BB962C8B-B14F-4D97-AF65-F5344CB8AC3E}">
        <p14:creationId xmlns:p14="http://schemas.microsoft.com/office/powerpoint/2010/main" val="3624447930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Graphs and MapReduce (and Spark)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A large class of graph algorithms involve:</a:t>
            </a:r>
          </a:p>
          <a:p>
            <a:pPr lvl="1"/>
            <a:r>
              <a:rPr lang="en-GB" dirty="0" smtClean="0"/>
              <a:t>Performing computations at each node: based on node features, edge features, and local link structure</a:t>
            </a:r>
          </a:p>
          <a:p>
            <a:pPr lvl="1"/>
            <a:r>
              <a:rPr lang="en-GB" dirty="0" smtClean="0"/>
              <a:t>Propagating computations: “traversing” the graph</a:t>
            </a:r>
          </a:p>
          <a:p>
            <a:r>
              <a:rPr lang="en-GB" dirty="0" smtClean="0"/>
              <a:t>Key questions:</a:t>
            </a:r>
          </a:p>
          <a:p>
            <a:pPr lvl="1"/>
            <a:r>
              <a:rPr lang="en-GB" dirty="0" smtClean="0"/>
              <a:t>How do you represent graph data in MapReduce (and Spark)?</a:t>
            </a:r>
          </a:p>
          <a:p>
            <a:pPr lvl="1"/>
            <a:r>
              <a:rPr lang="en-GB" dirty="0" smtClean="0"/>
              <a:t>How do you traverse a graph in MapReduce (and Spark)?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038288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Representing Graphs</a:t>
            </a:r>
          </a:p>
        </p:txBody>
      </p:sp>
      <p:sp>
        <p:nvSpPr>
          <p:cNvPr id="7680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 = (V, E)</a:t>
            </a:r>
          </a:p>
          <a:p>
            <a:r>
              <a:rPr lang="en-US" dirty="0" smtClean="0"/>
              <a:t>Three common </a:t>
            </a:r>
            <a:r>
              <a:rPr lang="en-US" dirty="0" smtClean="0"/>
              <a:t>representations</a:t>
            </a:r>
          </a:p>
          <a:p>
            <a:pPr lvl="1"/>
            <a:r>
              <a:rPr lang="en-US" dirty="0" smtClean="0"/>
              <a:t>Adjacency matrix</a:t>
            </a:r>
          </a:p>
          <a:p>
            <a:pPr lvl="1"/>
            <a:r>
              <a:rPr lang="en-US" dirty="0" smtClean="0"/>
              <a:t>Adjacency </a:t>
            </a:r>
            <a:r>
              <a:rPr lang="en-US" dirty="0" smtClean="0"/>
              <a:t>list</a:t>
            </a:r>
          </a:p>
          <a:p>
            <a:pPr lvl="1"/>
            <a:r>
              <a:rPr lang="en-US" dirty="0" smtClean="0"/>
              <a:t>Edge lists</a:t>
            </a:r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17054871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My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FFF99"/>
      </a:accent1>
      <a:accent2>
        <a:srgbClr val="9999FF"/>
      </a:accent2>
      <a:accent3>
        <a:srgbClr val="CCFF99"/>
      </a:accent3>
      <a:accent4>
        <a:srgbClr val="FF99CC"/>
      </a:accent4>
      <a:accent5>
        <a:srgbClr val="99CCFF"/>
      </a:accent5>
      <a:accent6>
        <a:srgbClr val="FFCC99"/>
      </a:accent6>
      <a:hlink>
        <a:srgbClr val="FFFFFF"/>
      </a:hlink>
      <a:folHlink>
        <a:srgbClr val="B2B2B2"/>
      </a:folHlink>
    </a:clrScheme>
    <a:fontScheme name="Default Desig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25252F"/>
        </a:dk1>
        <a:lt1>
          <a:srgbClr val="9999FF"/>
        </a:lt1>
        <a:dk2>
          <a:srgbClr val="000000"/>
        </a:dk2>
        <a:lt2>
          <a:srgbClr val="FFFFFF"/>
        </a:lt2>
        <a:accent1>
          <a:srgbClr val="3366FF"/>
        </a:accent1>
        <a:accent2>
          <a:srgbClr val="003399"/>
        </a:accent2>
        <a:accent3>
          <a:srgbClr val="AAAAAA"/>
        </a:accent3>
        <a:accent4>
          <a:srgbClr val="8282DA"/>
        </a:accent4>
        <a:accent5>
          <a:srgbClr val="ADB8FF"/>
        </a:accent5>
        <a:accent6>
          <a:srgbClr val="002D8A"/>
        </a:accent6>
        <a:hlink>
          <a:srgbClr val="0099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314183"/>
        </a:dk1>
        <a:lt1>
          <a:srgbClr val="FFFFFF"/>
        </a:lt1>
        <a:dk2>
          <a:srgbClr val="0B1E45"/>
        </a:dk2>
        <a:lt2>
          <a:srgbClr val="FFFFFF"/>
        </a:lt2>
        <a:accent1>
          <a:srgbClr val="6666FF"/>
        </a:accent1>
        <a:accent2>
          <a:srgbClr val="0066FF"/>
        </a:accent2>
        <a:accent3>
          <a:srgbClr val="AAABB0"/>
        </a:accent3>
        <a:accent4>
          <a:srgbClr val="DADADA"/>
        </a:accent4>
        <a:accent5>
          <a:srgbClr val="B8B8FF"/>
        </a:accent5>
        <a:accent6>
          <a:srgbClr val="005CE7"/>
        </a:accent6>
        <a:hlink>
          <a:srgbClr val="0066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194349"/>
        </a:dk1>
        <a:lt1>
          <a:srgbClr val="FFFFCC"/>
        </a:lt1>
        <a:dk2>
          <a:srgbClr val="006666"/>
        </a:dk2>
        <a:lt2>
          <a:srgbClr val="FFFFFF"/>
        </a:lt2>
        <a:accent1>
          <a:srgbClr val="99CC00"/>
        </a:accent1>
        <a:accent2>
          <a:srgbClr val="00B6B2"/>
        </a:accent2>
        <a:accent3>
          <a:srgbClr val="AAB8B8"/>
        </a:accent3>
        <a:accent4>
          <a:srgbClr val="DADAAE"/>
        </a:accent4>
        <a:accent5>
          <a:srgbClr val="CAE2AA"/>
        </a:accent5>
        <a:accent6>
          <a:srgbClr val="00A5A1"/>
        </a:accent6>
        <a:hlink>
          <a:srgbClr val="669900"/>
        </a:hlink>
        <a:folHlink>
          <a:srgbClr val="6666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194349"/>
        </a:dk1>
        <a:lt1>
          <a:srgbClr val="FFFFCC"/>
        </a:lt1>
        <a:dk2>
          <a:srgbClr val="0000FF"/>
        </a:dk2>
        <a:lt2>
          <a:srgbClr val="FFFFFF"/>
        </a:lt2>
        <a:accent1>
          <a:srgbClr val="0099FF"/>
        </a:accent1>
        <a:accent2>
          <a:srgbClr val="33CC33"/>
        </a:accent2>
        <a:accent3>
          <a:srgbClr val="AAAAFF"/>
        </a:accent3>
        <a:accent4>
          <a:srgbClr val="DADAAE"/>
        </a:accent4>
        <a:accent5>
          <a:srgbClr val="AACAFF"/>
        </a:accent5>
        <a:accent6>
          <a:srgbClr val="2DB92D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194349"/>
        </a:dk1>
        <a:lt1>
          <a:srgbClr val="FFFFCC"/>
        </a:lt1>
        <a:dk2>
          <a:srgbClr val="72A497"/>
        </a:dk2>
        <a:lt2>
          <a:srgbClr val="000000"/>
        </a:lt2>
        <a:accent1>
          <a:srgbClr val="805D32"/>
        </a:accent1>
        <a:accent2>
          <a:srgbClr val="7D2F3C"/>
        </a:accent2>
        <a:accent3>
          <a:srgbClr val="BCCFC9"/>
        </a:accent3>
        <a:accent4>
          <a:srgbClr val="DADAAE"/>
        </a:accent4>
        <a:accent5>
          <a:srgbClr val="C0B6AD"/>
        </a:accent5>
        <a:accent6>
          <a:srgbClr val="712A35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1C1C1C"/>
        </a:dk1>
        <a:lt1>
          <a:srgbClr val="FFFFFF"/>
        </a:lt1>
        <a:dk2>
          <a:srgbClr val="710F0F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BB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666699"/>
        </a:hlink>
        <a:folHlink>
          <a:srgbClr val="99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336666"/>
        </a:dk1>
        <a:lt1>
          <a:srgbClr val="FFFFFF"/>
        </a:lt1>
        <a:dk2>
          <a:srgbClr val="000000"/>
        </a:dk2>
        <a:lt2>
          <a:srgbClr val="666699"/>
        </a:lt2>
        <a:accent1>
          <a:srgbClr val="99CCCC"/>
        </a:accent1>
        <a:accent2>
          <a:srgbClr val="CCCCCC"/>
        </a:accent2>
        <a:accent3>
          <a:srgbClr val="FFFFFF"/>
        </a:accent3>
        <a:accent4>
          <a:srgbClr val="2A5656"/>
        </a:accent4>
        <a:accent5>
          <a:srgbClr val="CAE2E2"/>
        </a:accent5>
        <a:accent6>
          <a:srgbClr val="B9B9B9"/>
        </a:accent6>
        <a:hlink>
          <a:srgbClr val="00666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336699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CC3300"/>
        </a:accent1>
        <a:accent2>
          <a:srgbClr val="CC9900"/>
        </a:accent2>
        <a:accent3>
          <a:srgbClr val="FFFFFF"/>
        </a:accent3>
        <a:accent4>
          <a:srgbClr val="000000"/>
        </a:accent4>
        <a:accent5>
          <a:srgbClr val="E2ADAA"/>
        </a:accent5>
        <a:accent6>
          <a:srgbClr val="B98A00"/>
        </a:accent6>
        <a:hlink>
          <a:srgbClr val="CC6600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666699"/>
        </a:accent1>
        <a:accent2>
          <a:srgbClr val="9999FF"/>
        </a:accent2>
        <a:accent3>
          <a:srgbClr val="FFFFFF"/>
        </a:accent3>
        <a:accent4>
          <a:srgbClr val="000000"/>
        </a:accent4>
        <a:accent5>
          <a:srgbClr val="B8B8CA"/>
        </a:accent5>
        <a:accent6>
          <a:srgbClr val="8A8AE7"/>
        </a:accent6>
        <a:hlink>
          <a:srgbClr val="3366FF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48034</TotalTime>
  <Words>1972</Words>
  <Application>Microsoft Macintosh PowerPoint</Application>
  <PresentationFormat>On-screen Show (4:3)</PresentationFormat>
  <Paragraphs>494</Paragraphs>
  <Slides>56</Slides>
  <Notes>11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57" baseType="lpstr">
      <vt:lpstr>Default Design</vt:lpstr>
      <vt:lpstr>PowerPoint Presentation</vt:lpstr>
      <vt:lpstr>PowerPoint Presentation</vt:lpstr>
      <vt:lpstr>What’s a graph?</vt:lpstr>
      <vt:lpstr>PowerPoint Presentation</vt:lpstr>
      <vt:lpstr>PowerPoint Presentation</vt:lpstr>
      <vt:lpstr>PowerPoint Presentation</vt:lpstr>
      <vt:lpstr>Some Graph Problems</vt:lpstr>
      <vt:lpstr>Graphs and MapReduce (and Spark)</vt:lpstr>
      <vt:lpstr>Representing Graphs</vt:lpstr>
      <vt:lpstr>Adjacency Matrices</vt:lpstr>
      <vt:lpstr>Adjacency Matrices: Critique</vt:lpstr>
      <vt:lpstr>Adjacency Lists</vt:lpstr>
      <vt:lpstr>Adjacency Lists: Critique</vt:lpstr>
      <vt:lpstr>Edge Lists</vt:lpstr>
      <vt:lpstr>Edge Lists: Critique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Count.</vt:lpstr>
      <vt:lpstr>PowerPoint Presentation</vt:lpstr>
      <vt:lpstr>Graphs and MapReduce (and Spark)</vt:lpstr>
      <vt:lpstr>Single-Source Shortest Path</vt:lpstr>
      <vt:lpstr>Dijkstra’s Algorithm Example</vt:lpstr>
      <vt:lpstr>Dijkstra’s Algorithm Example</vt:lpstr>
      <vt:lpstr>Dijkstra’s Algorithm Example</vt:lpstr>
      <vt:lpstr>Dijkstra’s Algorithm Example</vt:lpstr>
      <vt:lpstr>Dijkstra’s Algorithm Example</vt:lpstr>
      <vt:lpstr>Dijkstra’s Algorithm Example</vt:lpstr>
      <vt:lpstr>Single-Source Shortest Path</vt:lpstr>
      <vt:lpstr>Finding the Shortest Path</vt:lpstr>
      <vt:lpstr>PowerPoint Presentation</vt:lpstr>
      <vt:lpstr>Visualizing Parallel BFS</vt:lpstr>
      <vt:lpstr>From Intuition to Algorithm</vt:lpstr>
      <vt:lpstr>Multiple Iterations Needed</vt:lpstr>
      <vt:lpstr>BFS Pseudo-Code</vt:lpstr>
      <vt:lpstr>Stopping Criterion</vt:lpstr>
      <vt:lpstr>Comparison to Dijkstra</vt:lpstr>
      <vt:lpstr>Single Source: Weighted Edges</vt:lpstr>
      <vt:lpstr>Stopping Criterion</vt:lpstr>
      <vt:lpstr>Additional Complexities</vt:lpstr>
      <vt:lpstr>Stopping Criterion</vt:lpstr>
      <vt:lpstr>Application: Social Search</vt:lpstr>
      <vt:lpstr>Social Search</vt:lpstr>
      <vt:lpstr>All-Pairs?</vt:lpstr>
      <vt:lpstr>Landmark Approach (aka sketches)</vt:lpstr>
      <vt:lpstr>PowerPoint Presentation</vt:lpstr>
    </vt:vector>
  </TitlesOfParts>
  <Manager/>
  <Company>University of Waterloo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 Infrastructure</dc:title>
  <dc:subject/>
  <dc:creator>Jimmy Lin</dc:creator>
  <cp:keywords/>
  <dc:description/>
  <cp:lastModifiedBy>Jimmy Lin</cp:lastModifiedBy>
  <cp:revision>8727</cp:revision>
  <dcterms:created xsi:type="dcterms:W3CDTF">2012-08-31T06:36:49Z</dcterms:created>
  <dcterms:modified xsi:type="dcterms:W3CDTF">2016-02-01T02:15:49Z</dcterms:modified>
  <cp:category/>
</cp:coreProperties>
</file>